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72" r:id="rId1"/>
  </p:sldMasterIdLst>
  <p:sldIdLst>
    <p:sldId id="256" r:id="rId2"/>
    <p:sldId id="270" r:id="rId3"/>
    <p:sldId id="257" r:id="rId4"/>
    <p:sldId id="258" r:id="rId5"/>
    <p:sldId id="259" r:id="rId6"/>
    <p:sldId id="260" r:id="rId7"/>
    <p:sldId id="265" r:id="rId8"/>
    <p:sldId id="261" r:id="rId9"/>
    <p:sldId id="268" r:id="rId10"/>
    <p:sldId id="272" r:id="rId11"/>
    <p:sldId id="271" r:id="rId12"/>
    <p:sldId id="262" r:id="rId13"/>
    <p:sldId id="269" r:id="rId14"/>
    <p:sldId id="263" r:id="rId15"/>
    <p:sldId id="264" r:id="rId16"/>
    <p:sldId id="266" r:id="rId17"/>
    <p:sldId id="26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846"/>
  </p:normalViewPr>
  <p:slideViewPr>
    <p:cSldViewPr snapToGrid="0" snapToObjects="1">
      <p:cViewPr>
        <p:scale>
          <a:sx n="86" d="100"/>
          <a:sy n="86" d="100"/>
        </p:scale>
        <p:origin x="392"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EEB610-1CAE-4505-8CE8-34676E3512E2}"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A27F54A7-C4B5-4413-B404-EA874573E436}">
      <dgm:prSet/>
      <dgm:spPr/>
      <dgm:t>
        <a:bodyPr/>
        <a:lstStyle/>
        <a:p>
          <a:r>
            <a:rPr lang="nl-NL" dirty="0"/>
            <a:t>Wat denk je te gaan leren?</a:t>
          </a:r>
          <a:endParaRPr lang="en-US" dirty="0"/>
        </a:p>
      </dgm:t>
    </dgm:pt>
    <dgm:pt modelId="{DDA8A737-6600-4EAE-864C-C6DACC4DED98}" type="parTrans" cxnId="{CA6C9ABA-9A3C-4EEA-96B0-72E1DE4F27E3}">
      <dgm:prSet/>
      <dgm:spPr/>
      <dgm:t>
        <a:bodyPr/>
        <a:lstStyle/>
        <a:p>
          <a:endParaRPr lang="en-US"/>
        </a:p>
      </dgm:t>
    </dgm:pt>
    <dgm:pt modelId="{70B19A61-FF4A-4866-A6F6-7E88C270A93A}" type="sibTrans" cxnId="{CA6C9ABA-9A3C-4EEA-96B0-72E1DE4F27E3}">
      <dgm:prSet/>
      <dgm:spPr/>
      <dgm:t>
        <a:bodyPr/>
        <a:lstStyle/>
        <a:p>
          <a:endParaRPr lang="en-US"/>
        </a:p>
      </dgm:t>
    </dgm:pt>
    <dgm:pt modelId="{BADC9932-3CEB-46E8-B28A-1D6B5137E87C}">
      <dgm:prSet/>
      <dgm:spPr/>
      <dgm:t>
        <a:bodyPr/>
        <a:lstStyle/>
        <a:p>
          <a:r>
            <a:rPr lang="nl-NL" dirty="0"/>
            <a:t>Wat hoop je te leren?</a:t>
          </a:r>
          <a:endParaRPr lang="en-US" dirty="0"/>
        </a:p>
      </dgm:t>
    </dgm:pt>
    <dgm:pt modelId="{328CFE5C-5FDC-47B5-BB7A-CDB56E7427E6}" type="parTrans" cxnId="{C67AA756-1436-4272-B320-2A3C7073F590}">
      <dgm:prSet/>
      <dgm:spPr/>
      <dgm:t>
        <a:bodyPr/>
        <a:lstStyle/>
        <a:p>
          <a:endParaRPr lang="en-US"/>
        </a:p>
      </dgm:t>
    </dgm:pt>
    <dgm:pt modelId="{1048F317-5094-4C45-AD7D-27B44CB321B8}" type="sibTrans" cxnId="{C67AA756-1436-4272-B320-2A3C7073F590}">
      <dgm:prSet/>
      <dgm:spPr/>
      <dgm:t>
        <a:bodyPr/>
        <a:lstStyle/>
        <a:p>
          <a:endParaRPr lang="en-US"/>
        </a:p>
      </dgm:t>
    </dgm:pt>
    <dgm:pt modelId="{7EA2F481-D7F3-4771-9D80-28B5F503F8DB}">
      <dgm:prSet/>
      <dgm:spPr/>
      <dgm:t>
        <a:bodyPr/>
        <a:lstStyle/>
        <a:p>
          <a:r>
            <a:rPr lang="nl-NL" dirty="0"/>
            <a:t>Gericht op zowel het ‘normale’ leven als in de beroepspraktijk</a:t>
          </a:r>
          <a:endParaRPr lang="en-US" dirty="0"/>
        </a:p>
      </dgm:t>
    </dgm:pt>
    <dgm:pt modelId="{AAC5FBCF-F436-4418-8DD0-19FC14C4C3F2}" type="parTrans" cxnId="{E27460DF-BF73-40B7-95F6-356EA93CEB36}">
      <dgm:prSet/>
      <dgm:spPr/>
      <dgm:t>
        <a:bodyPr/>
        <a:lstStyle/>
        <a:p>
          <a:endParaRPr lang="en-US"/>
        </a:p>
      </dgm:t>
    </dgm:pt>
    <dgm:pt modelId="{6317500F-592A-4423-ABEB-65206CD9EE77}" type="sibTrans" cxnId="{E27460DF-BF73-40B7-95F6-356EA93CEB36}">
      <dgm:prSet/>
      <dgm:spPr/>
      <dgm:t>
        <a:bodyPr/>
        <a:lstStyle/>
        <a:p>
          <a:endParaRPr lang="en-US"/>
        </a:p>
      </dgm:t>
    </dgm:pt>
    <dgm:pt modelId="{7A148620-37FB-E64C-BA49-83274BACD26F}" type="pres">
      <dgm:prSet presAssocID="{09EEB610-1CAE-4505-8CE8-34676E3512E2}" presName="vert0" presStyleCnt="0">
        <dgm:presLayoutVars>
          <dgm:dir/>
          <dgm:animOne val="branch"/>
          <dgm:animLvl val="lvl"/>
        </dgm:presLayoutVars>
      </dgm:prSet>
      <dgm:spPr/>
    </dgm:pt>
    <dgm:pt modelId="{1C1813A9-C61D-5848-862F-9AFB667E419E}" type="pres">
      <dgm:prSet presAssocID="{A27F54A7-C4B5-4413-B404-EA874573E436}" presName="thickLine" presStyleLbl="alignNode1" presStyleIdx="0" presStyleCnt="3"/>
      <dgm:spPr/>
    </dgm:pt>
    <dgm:pt modelId="{BAE9B636-0597-4C46-BAFF-4917E69667BD}" type="pres">
      <dgm:prSet presAssocID="{A27F54A7-C4B5-4413-B404-EA874573E436}" presName="horz1" presStyleCnt="0"/>
      <dgm:spPr/>
    </dgm:pt>
    <dgm:pt modelId="{87D5CF08-4846-E141-A598-49B8596A188B}" type="pres">
      <dgm:prSet presAssocID="{A27F54A7-C4B5-4413-B404-EA874573E436}" presName="tx1" presStyleLbl="revTx" presStyleIdx="0" presStyleCnt="3"/>
      <dgm:spPr/>
    </dgm:pt>
    <dgm:pt modelId="{3BCD3FA1-664B-1A46-BA31-2D36C0FCB099}" type="pres">
      <dgm:prSet presAssocID="{A27F54A7-C4B5-4413-B404-EA874573E436}" presName="vert1" presStyleCnt="0"/>
      <dgm:spPr/>
    </dgm:pt>
    <dgm:pt modelId="{6E6B9B06-FD7F-FA49-9BA2-3F332A3D62C3}" type="pres">
      <dgm:prSet presAssocID="{BADC9932-3CEB-46E8-B28A-1D6B5137E87C}" presName="thickLine" presStyleLbl="alignNode1" presStyleIdx="1" presStyleCnt="3"/>
      <dgm:spPr/>
    </dgm:pt>
    <dgm:pt modelId="{AF0FFF3B-00C3-7B42-9583-9E5F2E034BC7}" type="pres">
      <dgm:prSet presAssocID="{BADC9932-3CEB-46E8-B28A-1D6B5137E87C}" presName="horz1" presStyleCnt="0"/>
      <dgm:spPr/>
    </dgm:pt>
    <dgm:pt modelId="{EA9CEBA2-ABB9-CC45-BEC5-EE77455A7C24}" type="pres">
      <dgm:prSet presAssocID="{BADC9932-3CEB-46E8-B28A-1D6B5137E87C}" presName="tx1" presStyleLbl="revTx" presStyleIdx="1" presStyleCnt="3"/>
      <dgm:spPr/>
    </dgm:pt>
    <dgm:pt modelId="{305ABA45-C1C2-0A4B-80F9-F87248CD9855}" type="pres">
      <dgm:prSet presAssocID="{BADC9932-3CEB-46E8-B28A-1D6B5137E87C}" presName="vert1" presStyleCnt="0"/>
      <dgm:spPr/>
    </dgm:pt>
    <dgm:pt modelId="{C097685F-B14D-FB42-9316-15CC5DD68E0B}" type="pres">
      <dgm:prSet presAssocID="{7EA2F481-D7F3-4771-9D80-28B5F503F8DB}" presName="thickLine" presStyleLbl="alignNode1" presStyleIdx="2" presStyleCnt="3"/>
      <dgm:spPr/>
    </dgm:pt>
    <dgm:pt modelId="{D9C0C568-45E7-B944-BAB9-C91A770EB184}" type="pres">
      <dgm:prSet presAssocID="{7EA2F481-D7F3-4771-9D80-28B5F503F8DB}" presName="horz1" presStyleCnt="0"/>
      <dgm:spPr/>
    </dgm:pt>
    <dgm:pt modelId="{6D64BEF6-9B88-CE47-A340-4EFBB816B86C}" type="pres">
      <dgm:prSet presAssocID="{7EA2F481-D7F3-4771-9D80-28B5F503F8DB}" presName="tx1" presStyleLbl="revTx" presStyleIdx="2" presStyleCnt="3"/>
      <dgm:spPr/>
    </dgm:pt>
    <dgm:pt modelId="{58722D3E-5948-254A-BE1B-DA19192B7903}" type="pres">
      <dgm:prSet presAssocID="{7EA2F481-D7F3-4771-9D80-28B5F503F8DB}" presName="vert1" presStyleCnt="0"/>
      <dgm:spPr/>
    </dgm:pt>
  </dgm:ptLst>
  <dgm:cxnLst>
    <dgm:cxn modelId="{C67AA756-1436-4272-B320-2A3C7073F590}" srcId="{09EEB610-1CAE-4505-8CE8-34676E3512E2}" destId="{BADC9932-3CEB-46E8-B28A-1D6B5137E87C}" srcOrd="1" destOrd="0" parTransId="{328CFE5C-5FDC-47B5-BB7A-CDB56E7427E6}" sibTransId="{1048F317-5094-4C45-AD7D-27B44CB321B8}"/>
    <dgm:cxn modelId="{9B945699-79CB-9F44-B5AE-0DFE28B433BB}" type="presOf" srcId="{BADC9932-3CEB-46E8-B28A-1D6B5137E87C}" destId="{EA9CEBA2-ABB9-CC45-BEC5-EE77455A7C24}" srcOrd="0" destOrd="0" presId="urn:microsoft.com/office/officeart/2008/layout/LinedList"/>
    <dgm:cxn modelId="{8BF638A2-F785-3F40-9610-3BE7B621FBD1}" type="presOf" srcId="{A27F54A7-C4B5-4413-B404-EA874573E436}" destId="{87D5CF08-4846-E141-A598-49B8596A188B}" srcOrd="0" destOrd="0" presId="urn:microsoft.com/office/officeart/2008/layout/LinedList"/>
    <dgm:cxn modelId="{4B1CB4B5-BB07-0642-8804-63D8530F4038}" type="presOf" srcId="{7EA2F481-D7F3-4771-9D80-28B5F503F8DB}" destId="{6D64BEF6-9B88-CE47-A340-4EFBB816B86C}" srcOrd="0" destOrd="0" presId="urn:microsoft.com/office/officeart/2008/layout/LinedList"/>
    <dgm:cxn modelId="{CA6C9ABA-9A3C-4EEA-96B0-72E1DE4F27E3}" srcId="{09EEB610-1CAE-4505-8CE8-34676E3512E2}" destId="{A27F54A7-C4B5-4413-B404-EA874573E436}" srcOrd="0" destOrd="0" parTransId="{DDA8A737-6600-4EAE-864C-C6DACC4DED98}" sibTransId="{70B19A61-FF4A-4866-A6F6-7E88C270A93A}"/>
    <dgm:cxn modelId="{767286CF-F2B8-304F-8DEF-886C61A84691}" type="presOf" srcId="{09EEB610-1CAE-4505-8CE8-34676E3512E2}" destId="{7A148620-37FB-E64C-BA49-83274BACD26F}" srcOrd="0" destOrd="0" presId="urn:microsoft.com/office/officeart/2008/layout/LinedList"/>
    <dgm:cxn modelId="{E27460DF-BF73-40B7-95F6-356EA93CEB36}" srcId="{09EEB610-1CAE-4505-8CE8-34676E3512E2}" destId="{7EA2F481-D7F3-4771-9D80-28B5F503F8DB}" srcOrd="2" destOrd="0" parTransId="{AAC5FBCF-F436-4418-8DD0-19FC14C4C3F2}" sibTransId="{6317500F-592A-4423-ABEB-65206CD9EE77}"/>
    <dgm:cxn modelId="{B735B64E-17C8-034C-A265-4DF81FBB61F5}" type="presParOf" srcId="{7A148620-37FB-E64C-BA49-83274BACD26F}" destId="{1C1813A9-C61D-5848-862F-9AFB667E419E}" srcOrd="0" destOrd="0" presId="urn:microsoft.com/office/officeart/2008/layout/LinedList"/>
    <dgm:cxn modelId="{FC6016D5-A830-6840-80D7-3B44F566A293}" type="presParOf" srcId="{7A148620-37FB-E64C-BA49-83274BACD26F}" destId="{BAE9B636-0597-4C46-BAFF-4917E69667BD}" srcOrd="1" destOrd="0" presId="urn:microsoft.com/office/officeart/2008/layout/LinedList"/>
    <dgm:cxn modelId="{18093674-13A4-4848-9F71-AAF8CB578450}" type="presParOf" srcId="{BAE9B636-0597-4C46-BAFF-4917E69667BD}" destId="{87D5CF08-4846-E141-A598-49B8596A188B}" srcOrd="0" destOrd="0" presId="urn:microsoft.com/office/officeart/2008/layout/LinedList"/>
    <dgm:cxn modelId="{F919A0F9-FF03-A947-B71D-E92D3801F400}" type="presParOf" srcId="{BAE9B636-0597-4C46-BAFF-4917E69667BD}" destId="{3BCD3FA1-664B-1A46-BA31-2D36C0FCB099}" srcOrd="1" destOrd="0" presId="urn:microsoft.com/office/officeart/2008/layout/LinedList"/>
    <dgm:cxn modelId="{41603E74-E822-CD4C-82EB-0CF0997489AC}" type="presParOf" srcId="{7A148620-37FB-E64C-BA49-83274BACD26F}" destId="{6E6B9B06-FD7F-FA49-9BA2-3F332A3D62C3}" srcOrd="2" destOrd="0" presId="urn:microsoft.com/office/officeart/2008/layout/LinedList"/>
    <dgm:cxn modelId="{2A4BA43B-0CD7-314D-A9F7-82CD989C1B75}" type="presParOf" srcId="{7A148620-37FB-E64C-BA49-83274BACD26F}" destId="{AF0FFF3B-00C3-7B42-9583-9E5F2E034BC7}" srcOrd="3" destOrd="0" presId="urn:microsoft.com/office/officeart/2008/layout/LinedList"/>
    <dgm:cxn modelId="{373DE85F-0568-2C49-BDE7-C07F3AD15E22}" type="presParOf" srcId="{AF0FFF3B-00C3-7B42-9583-9E5F2E034BC7}" destId="{EA9CEBA2-ABB9-CC45-BEC5-EE77455A7C24}" srcOrd="0" destOrd="0" presId="urn:microsoft.com/office/officeart/2008/layout/LinedList"/>
    <dgm:cxn modelId="{72F0F54A-E1A8-6D4F-8B2D-AA4A1EA1FFAA}" type="presParOf" srcId="{AF0FFF3B-00C3-7B42-9583-9E5F2E034BC7}" destId="{305ABA45-C1C2-0A4B-80F9-F87248CD9855}" srcOrd="1" destOrd="0" presId="urn:microsoft.com/office/officeart/2008/layout/LinedList"/>
    <dgm:cxn modelId="{DBB7E85A-44D9-9543-93FA-D36FF198F881}" type="presParOf" srcId="{7A148620-37FB-E64C-BA49-83274BACD26F}" destId="{C097685F-B14D-FB42-9316-15CC5DD68E0B}" srcOrd="4" destOrd="0" presId="urn:microsoft.com/office/officeart/2008/layout/LinedList"/>
    <dgm:cxn modelId="{68225CAD-A900-6346-B46F-B9924735107F}" type="presParOf" srcId="{7A148620-37FB-E64C-BA49-83274BACD26F}" destId="{D9C0C568-45E7-B944-BAB9-C91A770EB184}" srcOrd="5" destOrd="0" presId="urn:microsoft.com/office/officeart/2008/layout/LinedList"/>
    <dgm:cxn modelId="{53F8BD8F-DC11-1445-BFD5-5044C8A7475D}" type="presParOf" srcId="{D9C0C568-45E7-B944-BAB9-C91A770EB184}" destId="{6D64BEF6-9B88-CE47-A340-4EFBB816B86C}" srcOrd="0" destOrd="0" presId="urn:microsoft.com/office/officeart/2008/layout/LinedList"/>
    <dgm:cxn modelId="{66B9BA3D-5D44-CB47-B7E8-F6E88981705A}" type="presParOf" srcId="{D9C0C568-45E7-B944-BAB9-C91A770EB184}" destId="{58722D3E-5948-254A-BE1B-DA19192B7903}"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037AF4-BA36-42B7-BF77-03F09454E80F}"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B54EB0A7-C01C-4C8F-A2F1-75E8EDAB2AF3}">
      <dgm:prSet/>
      <dgm:spPr/>
      <dgm:t>
        <a:bodyPr/>
        <a:lstStyle/>
        <a:p>
          <a:r>
            <a:rPr lang="nl-NL" dirty="0"/>
            <a:t>Goed of fout</a:t>
          </a:r>
          <a:endParaRPr lang="en-US" dirty="0"/>
        </a:p>
      </dgm:t>
    </dgm:pt>
    <dgm:pt modelId="{D4964519-9DF1-4B3E-9125-2FD2AD503039}" type="parTrans" cxnId="{946D3BDC-5635-4CAB-8BCD-BFA897F9FFD2}">
      <dgm:prSet/>
      <dgm:spPr/>
      <dgm:t>
        <a:bodyPr/>
        <a:lstStyle/>
        <a:p>
          <a:endParaRPr lang="en-US"/>
        </a:p>
      </dgm:t>
    </dgm:pt>
    <dgm:pt modelId="{1C502B23-225B-4A1D-A1F9-69107A72A4B4}" type="sibTrans" cxnId="{946D3BDC-5635-4CAB-8BCD-BFA897F9FFD2}">
      <dgm:prSet/>
      <dgm:spPr/>
      <dgm:t>
        <a:bodyPr/>
        <a:lstStyle/>
        <a:p>
          <a:endParaRPr lang="en-US"/>
        </a:p>
      </dgm:t>
    </dgm:pt>
    <dgm:pt modelId="{E7362E08-6C98-42BE-8AE7-9C689CF2B6DF}">
      <dgm:prSet/>
      <dgm:spPr/>
      <dgm:t>
        <a:bodyPr/>
        <a:lstStyle/>
        <a:p>
          <a:r>
            <a:rPr lang="nl-NL"/>
            <a:t>Normen en waarden</a:t>
          </a:r>
          <a:endParaRPr lang="en-US"/>
        </a:p>
      </dgm:t>
    </dgm:pt>
    <dgm:pt modelId="{4F886BAD-B328-4081-A12B-60A77B5CE29B}" type="parTrans" cxnId="{0A1A632D-C912-4A4B-9C60-09724331341A}">
      <dgm:prSet/>
      <dgm:spPr/>
      <dgm:t>
        <a:bodyPr/>
        <a:lstStyle/>
        <a:p>
          <a:endParaRPr lang="en-US"/>
        </a:p>
      </dgm:t>
    </dgm:pt>
    <dgm:pt modelId="{DDCC61EA-06E0-47D6-9ED1-42C0B875309A}" type="sibTrans" cxnId="{0A1A632D-C912-4A4B-9C60-09724331341A}">
      <dgm:prSet/>
      <dgm:spPr/>
      <dgm:t>
        <a:bodyPr/>
        <a:lstStyle/>
        <a:p>
          <a:endParaRPr lang="en-US"/>
        </a:p>
      </dgm:t>
    </dgm:pt>
    <dgm:pt modelId="{2F7539C9-4BDE-419B-9997-B2767106E45B}">
      <dgm:prSet/>
      <dgm:spPr/>
      <dgm:t>
        <a:bodyPr/>
        <a:lstStyle/>
        <a:p>
          <a:r>
            <a:rPr lang="nl-NL"/>
            <a:t>Moraal</a:t>
          </a:r>
          <a:endParaRPr lang="en-US"/>
        </a:p>
      </dgm:t>
    </dgm:pt>
    <dgm:pt modelId="{A5BFFB5C-76E6-4D25-B7B9-A90FF6A5EF31}" type="parTrans" cxnId="{8E7ED493-0A15-4128-A555-938676F8FE10}">
      <dgm:prSet/>
      <dgm:spPr/>
      <dgm:t>
        <a:bodyPr/>
        <a:lstStyle/>
        <a:p>
          <a:endParaRPr lang="en-US"/>
        </a:p>
      </dgm:t>
    </dgm:pt>
    <dgm:pt modelId="{05019ECA-70AE-455F-9689-7D77A62C39E0}" type="sibTrans" cxnId="{8E7ED493-0A15-4128-A555-938676F8FE10}">
      <dgm:prSet/>
      <dgm:spPr/>
      <dgm:t>
        <a:bodyPr/>
        <a:lstStyle/>
        <a:p>
          <a:endParaRPr lang="en-US"/>
        </a:p>
      </dgm:t>
    </dgm:pt>
    <dgm:pt modelId="{792433DC-53AE-4C80-A777-8C432FA2EDA3}">
      <dgm:prSet/>
      <dgm:spPr/>
      <dgm:t>
        <a:bodyPr/>
        <a:lstStyle/>
        <a:p>
          <a:r>
            <a:rPr lang="nl-NL"/>
            <a:t>Verschillende ethische stromingen</a:t>
          </a:r>
          <a:endParaRPr lang="en-US"/>
        </a:p>
      </dgm:t>
    </dgm:pt>
    <dgm:pt modelId="{F7679BF3-B4BA-46B2-BE30-978B12FD7230}" type="parTrans" cxnId="{1A76DB06-64FE-4B76-BC3B-374057709E1D}">
      <dgm:prSet/>
      <dgm:spPr/>
      <dgm:t>
        <a:bodyPr/>
        <a:lstStyle/>
        <a:p>
          <a:endParaRPr lang="en-US"/>
        </a:p>
      </dgm:t>
    </dgm:pt>
    <dgm:pt modelId="{A095C1DD-CD72-469F-B003-395127A195A0}" type="sibTrans" cxnId="{1A76DB06-64FE-4B76-BC3B-374057709E1D}">
      <dgm:prSet/>
      <dgm:spPr/>
      <dgm:t>
        <a:bodyPr/>
        <a:lstStyle/>
        <a:p>
          <a:endParaRPr lang="en-US"/>
        </a:p>
      </dgm:t>
    </dgm:pt>
    <dgm:pt modelId="{80FCA5A8-E7ED-DF4A-8FD8-9A5C34B6CAD5}" type="pres">
      <dgm:prSet presAssocID="{09037AF4-BA36-42B7-BF77-03F09454E80F}" presName="linear" presStyleCnt="0">
        <dgm:presLayoutVars>
          <dgm:animLvl val="lvl"/>
          <dgm:resizeHandles val="exact"/>
        </dgm:presLayoutVars>
      </dgm:prSet>
      <dgm:spPr/>
    </dgm:pt>
    <dgm:pt modelId="{C10397B8-26A5-6942-A81D-C68E29CFF4B6}" type="pres">
      <dgm:prSet presAssocID="{B54EB0A7-C01C-4C8F-A2F1-75E8EDAB2AF3}" presName="parentText" presStyleLbl="node1" presStyleIdx="0" presStyleCnt="4">
        <dgm:presLayoutVars>
          <dgm:chMax val="0"/>
          <dgm:bulletEnabled val="1"/>
        </dgm:presLayoutVars>
      </dgm:prSet>
      <dgm:spPr/>
    </dgm:pt>
    <dgm:pt modelId="{2F0EA6B1-766A-FB46-AB4F-CF5C07E33289}" type="pres">
      <dgm:prSet presAssocID="{1C502B23-225B-4A1D-A1F9-69107A72A4B4}" presName="spacer" presStyleCnt="0"/>
      <dgm:spPr/>
    </dgm:pt>
    <dgm:pt modelId="{02FF82D7-DDBA-C843-AA2E-FC2A9F114933}" type="pres">
      <dgm:prSet presAssocID="{E7362E08-6C98-42BE-8AE7-9C689CF2B6DF}" presName="parentText" presStyleLbl="node1" presStyleIdx="1" presStyleCnt="4">
        <dgm:presLayoutVars>
          <dgm:chMax val="0"/>
          <dgm:bulletEnabled val="1"/>
        </dgm:presLayoutVars>
      </dgm:prSet>
      <dgm:spPr/>
    </dgm:pt>
    <dgm:pt modelId="{8B957FF6-762B-0D4E-A36C-9A8BA58A0A90}" type="pres">
      <dgm:prSet presAssocID="{DDCC61EA-06E0-47D6-9ED1-42C0B875309A}" presName="spacer" presStyleCnt="0"/>
      <dgm:spPr/>
    </dgm:pt>
    <dgm:pt modelId="{822D6BAF-4641-794D-9501-A59C244E56EB}" type="pres">
      <dgm:prSet presAssocID="{2F7539C9-4BDE-419B-9997-B2767106E45B}" presName="parentText" presStyleLbl="node1" presStyleIdx="2" presStyleCnt="4">
        <dgm:presLayoutVars>
          <dgm:chMax val="0"/>
          <dgm:bulletEnabled val="1"/>
        </dgm:presLayoutVars>
      </dgm:prSet>
      <dgm:spPr/>
    </dgm:pt>
    <dgm:pt modelId="{AE963729-B69B-0F46-8280-EABAA8B20184}" type="pres">
      <dgm:prSet presAssocID="{05019ECA-70AE-455F-9689-7D77A62C39E0}" presName="spacer" presStyleCnt="0"/>
      <dgm:spPr/>
    </dgm:pt>
    <dgm:pt modelId="{1E1F8B81-D746-774A-8CFE-3317D59D0F43}" type="pres">
      <dgm:prSet presAssocID="{792433DC-53AE-4C80-A777-8C432FA2EDA3}" presName="parentText" presStyleLbl="node1" presStyleIdx="3" presStyleCnt="4">
        <dgm:presLayoutVars>
          <dgm:chMax val="0"/>
          <dgm:bulletEnabled val="1"/>
        </dgm:presLayoutVars>
      </dgm:prSet>
      <dgm:spPr/>
    </dgm:pt>
  </dgm:ptLst>
  <dgm:cxnLst>
    <dgm:cxn modelId="{1A76DB06-64FE-4B76-BC3B-374057709E1D}" srcId="{09037AF4-BA36-42B7-BF77-03F09454E80F}" destId="{792433DC-53AE-4C80-A777-8C432FA2EDA3}" srcOrd="3" destOrd="0" parTransId="{F7679BF3-B4BA-46B2-BE30-978B12FD7230}" sibTransId="{A095C1DD-CD72-469F-B003-395127A195A0}"/>
    <dgm:cxn modelId="{3C2FC208-DAC4-C14B-9FD1-747BCDC850C9}" type="presOf" srcId="{B54EB0A7-C01C-4C8F-A2F1-75E8EDAB2AF3}" destId="{C10397B8-26A5-6942-A81D-C68E29CFF4B6}" srcOrd="0" destOrd="0" presId="urn:microsoft.com/office/officeart/2005/8/layout/vList2"/>
    <dgm:cxn modelId="{32D8A028-6B46-5A4E-BFFF-F19E9938E727}" type="presOf" srcId="{792433DC-53AE-4C80-A777-8C432FA2EDA3}" destId="{1E1F8B81-D746-774A-8CFE-3317D59D0F43}" srcOrd="0" destOrd="0" presId="urn:microsoft.com/office/officeart/2005/8/layout/vList2"/>
    <dgm:cxn modelId="{0A1A632D-C912-4A4B-9C60-09724331341A}" srcId="{09037AF4-BA36-42B7-BF77-03F09454E80F}" destId="{E7362E08-6C98-42BE-8AE7-9C689CF2B6DF}" srcOrd="1" destOrd="0" parTransId="{4F886BAD-B328-4081-A12B-60A77B5CE29B}" sibTransId="{DDCC61EA-06E0-47D6-9ED1-42C0B875309A}"/>
    <dgm:cxn modelId="{B0F3B14E-E8F0-394F-A6EA-58AA200B9B91}" type="presOf" srcId="{09037AF4-BA36-42B7-BF77-03F09454E80F}" destId="{80FCA5A8-E7ED-DF4A-8FD8-9A5C34B6CAD5}" srcOrd="0" destOrd="0" presId="urn:microsoft.com/office/officeart/2005/8/layout/vList2"/>
    <dgm:cxn modelId="{7A028E7C-D668-7A4E-9553-7C9E04E3B3A7}" type="presOf" srcId="{2F7539C9-4BDE-419B-9997-B2767106E45B}" destId="{822D6BAF-4641-794D-9501-A59C244E56EB}" srcOrd="0" destOrd="0" presId="urn:microsoft.com/office/officeart/2005/8/layout/vList2"/>
    <dgm:cxn modelId="{EDE8658B-4387-F24B-B3BF-C87F8A787541}" type="presOf" srcId="{E7362E08-6C98-42BE-8AE7-9C689CF2B6DF}" destId="{02FF82D7-DDBA-C843-AA2E-FC2A9F114933}" srcOrd="0" destOrd="0" presId="urn:microsoft.com/office/officeart/2005/8/layout/vList2"/>
    <dgm:cxn modelId="{8E7ED493-0A15-4128-A555-938676F8FE10}" srcId="{09037AF4-BA36-42B7-BF77-03F09454E80F}" destId="{2F7539C9-4BDE-419B-9997-B2767106E45B}" srcOrd="2" destOrd="0" parTransId="{A5BFFB5C-76E6-4D25-B7B9-A90FF6A5EF31}" sibTransId="{05019ECA-70AE-455F-9689-7D77A62C39E0}"/>
    <dgm:cxn modelId="{946D3BDC-5635-4CAB-8BCD-BFA897F9FFD2}" srcId="{09037AF4-BA36-42B7-BF77-03F09454E80F}" destId="{B54EB0A7-C01C-4C8F-A2F1-75E8EDAB2AF3}" srcOrd="0" destOrd="0" parTransId="{D4964519-9DF1-4B3E-9125-2FD2AD503039}" sibTransId="{1C502B23-225B-4A1D-A1F9-69107A72A4B4}"/>
    <dgm:cxn modelId="{20656D6A-DE1D-6140-8F44-010033876672}" type="presParOf" srcId="{80FCA5A8-E7ED-DF4A-8FD8-9A5C34B6CAD5}" destId="{C10397B8-26A5-6942-A81D-C68E29CFF4B6}" srcOrd="0" destOrd="0" presId="urn:microsoft.com/office/officeart/2005/8/layout/vList2"/>
    <dgm:cxn modelId="{6813950C-A33B-3347-B22A-C7311E04A0E1}" type="presParOf" srcId="{80FCA5A8-E7ED-DF4A-8FD8-9A5C34B6CAD5}" destId="{2F0EA6B1-766A-FB46-AB4F-CF5C07E33289}" srcOrd="1" destOrd="0" presId="urn:microsoft.com/office/officeart/2005/8/layout/vList2"/>
    <dgm:cxn modelId="{082BD9D0-7653-EA46-806E-8203BDDDC31F}" type="presParOf" srcId="{80FCA5A8-E7ED-DF4A-8FD8-9A5C34B6CAD5}" destId="{02FF82D7-DDBA-C843-AA2E-FC2A9F114933}" srcOrd="2" destOrd="0" presId="urn:microsoft.com/office/officeart/2005/8/layout/vList2"/>
    <dgm:cxn modelId="{7EB2CC8F-104B-1649-9EDE-5B8C7063BBD8}" type="presParOf" srcId="{80FCA5A8-E7ED-DF4A-8FD8-9A5C34B6CAD5}" destId="{8B957FF6-762B-0D4E-A36C-9A8BA58A0A90}" srcOrd="3" destOrd="0" presId="urn:microsoft.com/office/officeart/2005/8/layout/vList2"/>
    <dgm:cxn modelId="{36FFA3D4-FD01-9F45-AE96-24B0C74842C1}" type="presParOf" srcId="{80FCA5A8-E7ED-DF4A-8FD8-9A5C34B6CAD5}" destId="{822D6BAF-4641-794D-9501-A59C244E56EB}" srcOrd="4" destOrd="0" presId="urn:microsoft.com/office/officeart/2005/8/layout/vList2"/>
    <dgm:cxn modelId="{A11F8F2E-3238-EB43-8FFC-CFFD6CFBCE8A}" type="presParOf" srcId="{80FCA5A8-E7ED-DF4A-8FD8-9A5C34B6CAD5}" destId="{AE963729-B69B-0F46-8280-EABAA8B20184}" srcOrd="5" destOrd="0" presId="urn:microsoft.com/office/officeart/2005/8/layout/vList2"/>
    <dgm:cxn modelId="{4DEBA73F-35AD-6748-BD61-9CFD2B8B286B}" type="presParOf" srcId="{80FCA5A8-E7ED-DF4A-8FD8-9A5C34B6CAD5}" destId="{1E1F8B81-D746-774A-8CFE-3317D59D0F43}" srcOrd="6"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9CA45F-E759-45EC-98B8-0C5A25675CF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D722485-106A-4BBD-A33C-286483B24540}">
      <dgm:prSet/>
      <dgm:spPr/>
      <dgm:t>
        <a:bodyPr/>
        <a:lstStyle/>
        <a:p>
          <a:r>
            <a:rPr lang="nl-NL" dirty="0"/>
            <a:t>Dilemma 1:</a:t>
          </a:r>
          <a:br>
            <a:rPr lang="nl-NL" dirty="0"/>
          </a:br>
          <a:r>
            <a:rPr lang="nl-NL" dirty="0"/>
            <a:t>Een cliënt wil niet behandeld worden door een verpleegkundige met een migratieachtergrond. Stem je hiermee in of niet?</a:t>
          </a:r>
          <a:endParaRPr lang="en-US" dirty="0"/>
        </a:p>
      </dgm:t>
    </dgm:pt>
    <dgm:pt modelId="{60655A79-7238-4C71-8F20-AD506CE9C868}" type="parTrans" cxnId="{DDC7A683-DFAB-4351-8670-5685E497EBFA}">
      <dgm:prSet/>
      <dgm:spPr/>
      <dgm:t>
        <a:bodyPr/>
        <a:lstStyle/>
        <a:p>
          <a:endParaRPr lang="en-US"/>
        </a:p>
      </dgm:t>
    </dgm:pt>
    <dgm:pt modelId="{187A5006-0FD9-4717-9EAD-FF2332533598}" type="sibTrans" cxnId="{DDC7A683-DFAB-4351-8670-5685E497EBFA}">
      <dgm:prSet/>
      <dgm:spPr/>
      <dgm:t>
        <a:bodyPr/>
        <a:lstStyle/>
        <a:p>
          <a:endParaRPr lang="en-US"/>
        </a:p>
      </dgm:t>
    </dgm:pt>
    <dgm:pt modelId="{3E2579D5-CFA0-4D93-B4B3-8A5833CAFE72}">
      <dgm:prSet/>
      <dgm:spPr/>
      <dgm:t>
        <a:bodyPr/>
        <a:lstStyle/>
        <a:p>
          <a:r>
            <a:rPr lang="nl-NL" dirty="0"/>
            <a:t>Dilemma 2:</a:t>
          </a:r>
          <a:br>
            <a:rPr lang="nl-NL" dirty="0"/>
          </a:br>
          <a:r>
            <a:rPr lang="nl-NL" dirty="0"/>
            <a:t>Jij en je baas weten dat jouw collega een alcoholprobleem heeft en vermoeden dat hij ook drinkt op het werk. Je baas zegt dat je bij hem moet aangeven als je ziet dat je college drinkt. Jij merkt dit op, maar je collega is tevens een vriend. Zeg je het wel of niet?</a:t>
          </a:r>
          <a:endParaRPr lang="en-US" dirty="0"/>
        </a:p>
      </dgm:t>
    </dgm:pt>
    <dgm:pt modelId="{9BB40138-7AEA-4B99-B971-C20219D11E24}" type="parTrans" cxnId="{DD171F3F-317B-4D35-BF8B-BCE5716BD786}">
      <dgm:prSet/>
      <dgm:spPr/>
      <dgm:t>
        <a:bodyPr/>
        <a:lstStyle/>
        <a:p>
          <a:endParaRPr lang="en-US"/>
        </a:p>
      </dgm:t>
    </dgm:pt>
    <dgm:pt modelId="{E8860D03-D930-45BD-9398-4AFC2C3DF71E}" type="sibTrans" cxnId="{DD171F3F-317B-4D35-BF8B-BCE5716BD786}">
      <dgm:prSet/>
      <dgm:spPr/>
      <dgm:t>
        <a:bodyPr/>
        <a:lstStyle/>
        <a:p>
          <a:endParaRPr lang="en-US"/>
        </a:p>
      </dgm:t>
    </dgm:pt>
    <dgm:pt modelId="{6BEA248D-45A2-904D-9E0B-34E229FD1D12}" type="pres">
      <dgm:prSet presAssocID="{3F9CA45F-E759-45EC-98B8-0C5A25675CFB}" presName="linear" presStyleCnt="0">
        <dgm:presLayoutVars>
          <dgm:animLvl val="lvl"/>
          <dgm:resizeHandles val="exact"/>
        </dgm:presLayoutVars>
      </dgm:prSet>
      <dgm:spPr/>
    </dgm:pt>
    <dgm:pt modelId="{3234EF7F-7577-BA47-8435-AED4B951DD71}" type="pres">
      <dgm:prSet presAssocID="{9D722485-106A-4BBD-A33C-286483B24540}" presName="parentText" presStyleLbl="node1" presStyleIdx="0" presStyleCnt="2" custScaleY="109852" custLinFactY="-78357" custLinFactNeighborX="-310" custLinFactNeighborY="-100000">
        <dgm:presLayoutVars>
          <dgm:chMax val="0"/>
          <dgm:bulletEnabled val="1"/>
        </dgm:presLayoutVars>
      </dgm:prSet>
      <dgm:spPr/>
    </dgm:pt>
    <dgm:pt modelId="{668BBEF0-486D-A64A-A6DD-F46D2CB1C3D2}" type="pres">
      <dgm:prSet presAssocID="{187A5006-0FD9-4717-9EAD-FF2332533598}" presName="spacer" presStyleCnt="0"/>
      <dgm:spPr/>
    </dgm:pt>
    <dgm:pt modelId="{ED3B4AFF-C228-064C-B771-10721890B55F}" type="pres">
      <dgm:prSet presAssocID="{3E2579D5-CFA0-4D93-B4B3-8A5833CAFE72}" presName="parentText" presStyleLbl="node1" presStyleIdx="1" presStyleCnt="2" custLinFactNeighborX="-353" custLinFactNeighborY="-89600">
        <dgm:presLayoutVars>
          <dgm:chMax val="0"/>
          <dgm:bulletEnabled val="1"/>
        </dgm:presLayoutVars>
      </dgm:prSet>
      <dgm:spPr/>
    </dgm:pt>
  </dgm:ptLst>
  <dgm:cxnLst>
    <dgm:cxn modelId="{ED51FF15-5D44-2041-89DB-00EA80647E9C}" type="presOf" srcId="{3F9CA45F-E759-45EC-98B8-0C5A25675CFB}" destId="{6BEA248D-45A2-904D-9E0B-34E229FD1D12}" srcOrd="0" destOrd="0" presId="urn:microsoft.com/office/officeart/2005/8/layout/vList2"/>
    <dgm:cxn modelId="{DD171F3F-317B-4D35-BF8B-BCE5716BD786}" srcId="{3F9CA45F-E759-45EC-98B8-0C5A25675CFB}" destId="{3E2579D5-CFA0-4D93-B4B3-8A5833CAFE72}" srcOrd="1" destOrd="0" parTransId="{9BB40138-7AEA-4B99-B971-C20219D11E24}" sibTransId="{E8860D03-D930-45BD-9398-4AFC2C3DF71E}"/>
    <dgm:cxn modelId="{355FB95D-EDAE-7744-8E74-D428FD16F87A}" type="presOf" srcId="{9D722485-106A-4BBD-A33C-286483B24540}" destId="{3234EF7F-7577-BA47-8435-AED4B951DD71}" srcOrd="0" destOrd="0" presId="urn:microsoft.com/office/officeart/2005/8/layout/vList2"/>
    <dgm:cxn modelId="{DDC7A683-DFAB-4351-8670-5685E497EBFA}" srcId="{3F9CA45F-E759-45EC-98B8-0C5A25675CFB}" destId="{9D722485-106A-4BBD-A33C-286483B24540}" srcOrd="0" destOrd="0" parTransId="{60655A79-7238-4C71-8F20-AD506CE9C868}" sibTransId="{187A5006-0FD9-4717-9EAD-FF2332533598}"/>
    <dgm:cxn modelId="{86BADC8A-7993-E043-B46E-77507750BF41}" type="presOf" srcId="{3E2579D5-CFA0-4D93-B4B3-8A5833CAFE72}" destId="{ED3B4AFF-C228-064C-B771-10721890B55F}" srcOrd="0" destOrd="0" presId="urn:microsoft.com/office/officeart/2005/8/layout/vList2"/>
    <dgm:cxn modelId="{8785FF84-CED3-AD45-BD3E-61312C0A936E}" type="presParOf" srcId="{6BEA248D-45A2-904D-9E0B-34E229FD1D12}" destId="{3234EF7F-7577-BA47-8435-AED4B951DD71}" srcOrd="0" destOrd="0" presId="urn:microsoft.com/office/officeart/2005/8/layout/vList2"/>
    <dgm:cxn modelId="{30FEB195-D4FF-1443-B445-FB1FD3DC1838}" type="presParOf" srcId="{6BEA248D-45A2-904D-9E0B-34E229FD1D12}" destId="{668BBEF0-486D-A64A-A6DD-F46D2CB1C3D2}" srcOrd="1" destOrd="0" presId="urn:microsoft.com/office/officeart/2005/8/layout/vList2"/>
    <dgm:cxn modelId="{9C60469F-E89C-4C43-8BFA-DFA41A1A1900}" type="presParOf" srcId="{6BEA248D-45A2-904D-9E0B-34E229FD1D12}" destId="{ED3B4AFF-C228-064C-B771-10721890B55F}" srcOrd="2"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A4FDBF-D7BE-4791-AC78-71D35DC3A7E1}"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DBCEBCD-AC27-4BEB-B47B-7DCAC4C05939}">
      <dgm:prSet/>
      <dgm:spPr/>
      <dgm:t>
        <a:bodyPr/>
        <a:lstStyle/>
        <a:p>
          <a:pPr>
            <a:defRPr cap="all"/>
          </a:pPr>
          <a:r>
            <a:rPr lang="nl-NL"/>
            <a:t>Komt voor in meerdere beroepen</a:t>
          </a:r>
          <a:endParaRPr lang="en-US"/>
        </a:p>
      </dgm:t>
    </dgm:pt>
    <dgm:pt modelId="{9137474F-1AC3-4C4E-80FF-FC07251DD9EE}" type="parTrans" cxnId="{D3D3E630-E852-4724-B1A7-F9C5CE04D547}">
      <dgm:prSet/>
      <dgm:spPr/>
      <dgm:t>
        <a:bodyPr/>
        <a:lstStyle/>
        <a:p>
          <a:endParaRPr lang="en-US"/>
        </a:p>
      </dgm:t>
    </dgm:pt>
    <dgm:pt modelId="{0006A3A3-B4EC-435D-B118-4D0C874F3DB7}" type="sibTrans" cxnId="{D3D3E630-E852-4724-B1A7-F9C5CE04D547}">
      <dgm:prSet/>
      <dgm:spPr/>
      <dgm:t>
        <a:bodyPr/>
        <a:lstStyle/>
        <a:p>
          <a:endParaRPr lang="en-US"/>
        </a:p>
      </dgm:t>
    </dgm:pt>
    <dgm:pt modelId="{E7CA8BBA-CE87-41A6-AC4D-094A013D0809}">
      <dgm:prSet/>
      <dgm:spPr/>
      <dgm:t>
        <a:bodyPr/>
        <a:lstStyle/>
        <a:p>
          <a:pPr>
            <a:defRPr cap="all"/>
          </a:pPr>
          <a:r>
            <a:rPr lang="nl-NL"/>
            <a:t>Nadenken over bepaalde handelingen en/of dilemma’s </a:t>
          </a:r>
          <a:endParaRPr lang="en-US"/>
        </a:p>
      </dgm:t>
    </dgm:pt>
    <dgm:pt modelId="{6E3A88A7-FA6E-4573-9B8E-E5E4AA52B09E}" type="parTrans" cxnId="{976B25A8-1B6B-4C59-BB5B-4B9CF78819D6}">
      <dgm:prSet/>
      <dgm:spPr/>
      <dgm:t>
        <a:bodyPr/>
        <a:lstStyle/>
        <a:p>
          <a:endParaRPr lang="en-US"/>
        </a:p>
      </dgm:t>
    </dgm:pt>
    <dgm:pt modelId="{EEE44A81-880A-4864-9FF9-FE2BDC21EF65}" type="sibTrans" cxnId="{976B25A8-1B6B-4C59-BB5B-4B9CF78819D6}">
      <dgm:prSet/>
      <dgm:spPr/>
      <dgm:t>
        <a:bodyPr/>
        <a:lstStyle/>
        <a:p>
          <a:endParaRPr lang="en-US"/>
        </a:p>
      </dgm:t>
    </dgm:pt>
    <dgm:pt modelId="{60FBA76D-E49B-4E5B-A6BA-2FE8C5034349}">
      <dgm:prSet/>
      <dgm:spPr/>
      <dgm:t>
        <a:bodyPr/>
        <a:lstStyle/>
        <a:p>
          <a:pPr>
            <a:defRPr cap="all"/>
          </a:pPr>
          <a:r>
            <a:rPr lang="nl-NL"/>
            <a:t>Deugden inzetten in beroepspraktijk</a:t>
          </a:r>
          <a:endParaRPr lang="en-US"/>
        </a:p>
      </dgm:t>
    </dgm:pt>
    <dgm:pt modelId="{747AE801-4201-49BC-AF8D-1B3F1E1D8D0A}" type="parTrans" cxnId="{00D97C42-7193-48F6-BDD5-3C33846298C7}">
      <dgm:prSet/>
      <dgm:spPr/>
      <dgm:t>
        <a:bodyPr/>
        <a:lstStyle/>
        <a:p>
          <a:endParaRPr lang="en-US"/>
        </a:p>
      </dgm:t>
    </dgm:pt>
    <dgm:pt modelId="{DFA7D2E9-D878-49A7-8C68-9F8BA8B98797}" type="sibTrans" cxnId="{00D97C42-7193-48F6-BDD5-3C33846298C7}">
      <dgm:prSet/>
      <dgm:spPr/>
      <dgm:t>
        <a:bodyPr/>
        <a:lstStyle/>
        <a:p>
          <a:endParaRPr lang="en-US"/>
        </a:p>
      </dgm:t>
    </dgm:pt>
    <dgm:pt modelId="{AB6DD1A9-E765-4469-8617-C3B952C69435}" type="pres">
      <dgm:prSet presAssocID="{93A4FDBF-D7BE-4791-AC78-71D35DC3A7E1}" presName="root" presStyleCnt="0">
        <dgm:presLayoutVars>
          <dgm:dir/>
          <dgm:resizeHandles val="exact"/>
        </dgm:presLayoutVars>
      </dgm:prSet>
      <dgm:spPr/>
    </dgm:pt>
    <dgm:pt modelId="{221CC6D8-8F41-4F2B-9CF8-C6EB6984C447}" type="pres">
      <dgm:prSet presAssocID="{7DBCEBCD-AC27-4BEB-B47B-7DCAC4C05939}" presName="compNode" presStyleCnt="0"/>
      <dgm:spPr/>
    </dgm:pt>
    <dgm:pt modelId="{8A2A8BFA-2AAD-499B-B121-6AF67431A311}" type="pres">
      <dgm:prSet presAssocID="{7DBCEBCD-AC27-4BEB-B47B-7DCAC4C05939}" presName="iconBgRect" presStyleLbl="bgShp" presStyleIdx="0" presStyleCnt="3"/>
      <dgm:spPr/>
    </dgm:pt>
    <dgm:pt modelId="{B70A7F6C-F0C5-4156-A696-5219EFE8CC07}" type="pres">
      <dgm:prSet presAssocID="{7DBCEBCD-AC27-4BEB-B47B-7DCAC4C0593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eken"/>
        </a:ext>
      </dgm:extLst>
    </dgm:pt>
    <dgm:pt modelId="{68FF7B2B-5CF4-4134-99F6-53D7BB80019F}" type="pres">
      <dgm:prSet presAssocID="{7DBCEBCD-AC27-4BEB-B47B-7DCAC4C05939}" presName="spaceRect" presStyleCnt="0"/>
      <dgm:spPr/>
    </dgm:pt>
    <dgm:pt modelId="{77C1612B-6A95-4E0D-A222-0218170754E7}" type="pres">
      <dgm:prSet presAssocID="{7DBCEBCD-AC27-4BEB-B47B-7DCAC4C05939}" presName="textRect" presStyleLbl="revTx" presStyleIdx="0" presStyleCnt="3">
        <dgm:presLayoutVars>
          <dgm:chMax val="1"/>
          <dgm:chPref val="1"/>
        </dgm:presLayoutVars>
      </dgm:prSet>
      <dgm:spPr/>
    </dgm:pt>
    <dgm:pt modelId="{1243D5A8-5D87-4DFD-BE8F-8DDB82DF20EA}" type="pres">
      <dgm:prSet presAssocID="{0006A3A3-B4EC-435D-B118-4D0C874F3DB7}" presName="sibTrans" presStyleCnt="0"/>
      <dgm:spPr/>
    </dgm:pt>
    <dgm:pt modelId="{FFCC3786-8A06-41D1-BA77-1D2C639DFCC0}" type="pres">
      <dgm:prSet presAssocID="{E7CA8BBA-CE87-41A6-AC4D-094A013D0809}" presName="compNode" presStyleCnt="0"/>
      <dgm:spPr/>
    </dgm:pt>
    <dgm:pt modelId="{708DF8CA-1485-4092-BB1D-EEA10D77DA15}" type="pres">
      <dgm:prSet presAssocID="{E7CA8BBA-CE87-41A6-AC4D-094A013D0809}" presName="iconBgRect" presStyleLbl="bgShp" presStyleIdx="1" presStyleCnt="3"/>
      <dgm:spPr/>
    </dgm:pt>
    <dgm:pt modelId="{56FE7A62-AF2E-4A1A-AA80-E645329BFEDE}" type="pres">
      <dgm:prSet presAssocID="{E7CA8BBA-CE87-41A6-AC4D-094A013D080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chter"/>
        </a:ext>
      </dgm:extLst>
    </dgm:pt>
    <dgm:pt modelId="{1D6CC867-C7CE-41B6-ACA7-C3B228DD5BDD}" type="pres">
      <dgm:prSet presAssocID="{E7CA8BBA-CE87-41A6-AC4D-094A013D0809}" presName="spaceRect" presStyleCnt="0"/>
      <dgm:spPr/>
    </dgm:pt>
    <dgm:pt modelId="{2D1061AA-1B07-4A8D-B7B2-26A08C2C6B0E}" type="pres">
      <dgm:prSet presAssocID="{E7CA8BBA-CE87-41A6-AC4D-094A013D0809}" presName="textRect" presStyleLbl="revTx" presStyleIdx="1" presStyleCnt="3">
        <dgm:presLayoutVars>
          <dgm:chMax val="1"/>
          <dgm:chPref val="1"/>
        </dgm:presLayoutVars>
      </dgm:prSet>
      <dgm:spPr/>
    </dgm:pt>
    <dgm:pt modelId="{6943C1A1-1675-4E5A-B2C0-28D1713E48EA}" type="pres">
      <dgm:prSet presAssocID="{EEE44A81-880A-4864-9FF9-FE2BDC21EF65}" presName="sibTrans" presStyleCnt="0"/>
      <dgm:spPr/>
    </dgm:pt>
    <dgm:pt modelId="{23029E6F-3B1F-47AE-A3A7-1C71C2DC779C}" type="pres">
      <dgm:prSet presAssocID="{60FBA76D-E49B-4E5B-A6BA-2FE8C5034349}" presName="compNode" presStyleCnt="0"/>
      <dgm:spPr/>
    </dgm:pt>
    <dgm:pt modelId="{E18A5B79-220E-4488-A348-2ABEC139EA3B}" type="pres">
      <dgm:prSet presAssocID="{60FBA76D-E49B-4E5B-A6BA-2FE8C5034349}" presName="iconBgRect" presStyleLbl="bgShp" presStyleIdx="2" presStyleCnt="3"/>
      <dgm:spPr/>
    </dgm:pt>
    <dgm:pt modelId="{8C83A0B8-4500-48D5-8E2E-AA38A3425156}" type="pres">
      <dgm:prSet presAssocID="{60FBA76D-E49B-4E5B-A6BA-2FE8C503434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unten"/>
        </a:ext>
      </dgm:extLst>
    </dgm:pt>
    <dgm:pt modelId="{381B0894-8582-4B41-8026-FB86D4A43398}" type="pres">
      <dgm:prSet presAssocID="{60FBA76D-E49B-4E5B-A6BA-2FE8C5034349}" presName="spaceRect" presStyleCnt="0"/>
      <dgm:spPr/>
    </dgm:pt>
    <dgm:pt modelId="{12CB8FE9-5E02-4AD6-ABAD-6C9A14BFE959}" type="pres">
      <dgm:prSet presAssocID="{60FBA76D-E49B-4E5B-A6BA-2FE8C5034349}" presName="textRect" presStyleLbl="revTx" presStyleIdx="2" presStyleCnt="3">
        <dgm:presLayoutVars>
          <dgm:chMax val="1"/>
          <dgm:chPref val="1"/>
        </dgm:presLayoutVars>
      </dgm:prSet>
      <dgm:spPr/>
    </dgm:pt>
  </dgm:ptLst>
  <dgm:cxnLst>
    <dgm:cxn modelId="{D3D3E630-E852-4724-B1A7-F9C5CE04D547}" srcId="{93A4FDBF-D7BE-4791-AC78-71D35DC3A7E1}" destId="{7DBCEBCD-AC27-4BEB-B47B-7DCAC4C05939}" srcOrd="0" destOrd="0" parTransId="{9137474F-1AC3-4C4E-80FF-FC07251DD9EE}" sibTransId="{0006A3A3-B4EC-435D-B118-4D0C874F3DB7}"/>
    <dgm:cxn modelId="{8EE08736-BA4D-41BB-88AA-BA11791C7179}" type="presOf" srcId="{60FBA76D-E49B-4E5B-A6BA-2FE8C5034349}" destId="{12CB8FE9-5E02-4AD6-ABAD-6C9A14BFE959}" srcOrd="0" destOrd="0" presId="urn:microsoft.com/office/officeart/2018/5/layout/IconCircleLabelList"/>
    <dgm:cxn modelId="{00D97C42-7193-48F6-BDD5-3C33846298C7}" srcId="{93A4FDBF-D7BE-4791-AC78-71D35DC3A7E1}" destId="{60FBA76D-E49B-4E5B-A6BA-2FE8C5034349}" srcOrd="2" destOrd="0" parTransId="{747AE801-4201-49BC-AF8D-1B3F1E1D8D0A}" sibTransId="{DFA7D2E9-D878-49A7-8C68-9F8BA8B98797}"/>
    <dgm:cxn modelId="{52C89E48-FCB6-4363-9176-4CDD14479644}" type="presOf" srcId="{E7CA8BBA-CE87-41A6-AC4D-094A013D0809}" destId="{2D1061AA-1B07-4A8D-B7B2-26A08C2C6B0E}" srcOrd="0" destOrd="0" presId="urn:microsoft.com/office/officeart/2018/5/layout/IconCircleLabelList"/>
    <dgm:cxn modelId="{E3C3E769-D7DB-4CA4-BEE0-BA857A13F589}" type="presOf" srcId="{7DBCEBCD-AC27-4BEB-B47B-7DCAC4C05939}" destId="{77C1612B-6A95-4E0D-A222-0218170754E7}" srcOrd="0" destOrd="0" presId="urn:microsoft.com/office/officeart/2018/5/layout/IconCircleLabelList"/>
    <dgm:cxn modelId="{976B25A8-1B6B-4C59-BB5B-4B9CF78819D6}" srcId="{93A4FDBF-D7BE-4791-AC78-71D35DC3A7E1}" destId="{E7CA8BBA-CE87-41A6-AC4D-094A013D0809}" srcOrd="1" destOrd="0" parTransId="{6E3A88A7-FA6E-4573-9B8E-E5E4AA52B09E}" sibTransId="{EEE44A81-880A-4864-9FF9-FE2BDC21EF65}"/>
    <dgm:cxn modelId="{A76DABDB-30E3-4444-9AA6-5290D6897EC9}" type="presOf" srcId="{93A4FDBF-D7BE-4791-AC78-71D35DC3A7E1}" destId="{AB6DD1A9-E765-4469-8617-C3B952C69435}" srcOrd="0" destOrd="0" presId="urn:microsoft.com/office/officeart/2018/5/layout/IconCircleLabelList"/>
    <dgm:cxn modelId="{28F1A9ED-877F-4185-86EF-9407FE8DEF31}" type="presParOf" srcId="{AB6DD1A9-E765-4469-8617-C3B952C69435}" destId="{221CC6D8-8F41-4F2B-9CF8-C6EB6984C447}" srcOrd="0" destOrd="0" presId="urn:microsoft.com/office/officeart/2018/5/layout/IconCircleLabelList"/>
    <dgm:cxn modelId="{CB8D72E4-CC7A-4D8B-836A-0EBB4B5F102D}" type="presParOf" srcId="{221CC6D8-8F41-4F2B-9CF8-C6EB6984C447}" destId="{8A2A8BFA-2AAD-499B-B121-6AF67431A311}" srcOrd="0" destOrd="0" presId="urn:microsoft.com/office/officeart/2018/5/layout/IconCircleLabelList"/>
    <dgm:cxn modelId="{52D426B4-5FE3-4303-9D24-58F9FF052E6C}" type="presParOf" srcId="{221CC6D8-8F41-4F2B-9CF8-C6EB6984C447}" destId="{B70A7F6C-F0C5-4156-A696-5219EFE8CC07}" srcOrd="1" destOrd="0" presId="urn:microsoft.com/office/officeart/2018/5/layout/IconCircleLabelList"/>
    <dgm:cxn modelId="{73CE9104-35DC-48FA-BF6B-77A15F462C2B}" type="presParOf" srcId="{221CC6D8-8F41-4F2B-9CF8-C6EB6984C447}" destId="{68FF7B2B-5CF4-4134-99F6-53D7BB80019F}" srcOrd="2" destOrd="0" presId="urn:microsoft.com/office/officeart/2018/5/layout/IconCircleLabelList"/>
    <dgm:cxn modelId="{8E2741AE-455D-4DDD-9B80-1B2B2C7CE895}" type="presParOf" srcId="{221CC6D8-8F41-4F2B-9CF8-C6EB6984C447}" destId="{77C1612B-6A95-4E0D-A222-0218170754E7}" srcOrd="3" destOrd="0" presId="urn:microsoft.com/office/officeart/2018/5/layout/IconCircleLabelList"/>
    <dgm:cxn modelId="{080A79C5-F5C5-460D-B678-50BB96F66AF8}" type="presParOf" srcId="{AB6DD1A9-E765-4469-8617-C3B952C69435}" destId="{1243D5A8-5D87-4DFD-BE8F-8DDB82DF20EA}" srcOrd="1" destOrd="0" presId="urn:microsoft.com/office/officeart/2018/5/layout/IconCircleLabelList"/>
    <dgm:cxn modelId="{CCED7814-A6CD-40A5-AADC-67B09A554A13}" type="presParOf" srcId="{AB6DD1A9-E765-4469-8617-C3B952C69435}" destId="{FFCC3786-8A06-41D1-BA77-1D2C639DFCC0}" srcOrd="2" destOrd="0" presId="urn:microsoft.com/office/officeart/2018/5/layout/IconCircleLabelList"/>
    <dgm:cxn modelId="{6B2A42D7-B18C-4E7E-9719-C543EF88DA59}" type="presParOf" srcId="{FFCC3786-8A06-41D1-BA77-1D2C639DFCC0}" destId="{708DF8CA-1485-4092-BB1D-EEA10D77DA15}" srcOrd="0" destOrd="0" presId="urn:microsoft.com/office/officeart/2018/5/layout/IconCircleLabelList"/>
    <dgm:cxn modelId="{A8C54018-9629-4C5E-9548-1AAF39A604BD}" type="presParOf" srcId="{FFCC3786-8A06-41D1-BA77-1D2C639DFCC0}" destId="{56FE7A62-AF2E-4A1A-AA80-E645329BFEDE}" srcOrd="1" destOrd="0" presId="urn:microsoft.com/office/officeart/2018/5/layout/IconCircleLabelList"/>
    <dgm:cxn modelId="{215BCDFD-6FC6-408A-8BB6-F3A6DEEB1977}" type="presParOf" srcId="{FFCC3786-8A06-41D1-BA77-1D2C639DFCC0}" destId="{1D6CC867-C7CE-41B6-ACA7-C3B228DD5BDD}" srcOrd="2" destOrd="0" presId="urn:microsoft.com/office/officeart/2018/5/layout/IconCircleLabelList"/>
    <dgm:cxn modelId="{EB0BCA5D-4D22-435D-8AE4-304B05F61A95}" type="presParOf" srcId="{FFCC3786-8A06-41D1-BA77-1D2C639DFCC0}" destId="{2D1061AA-1B07-4A8D-B7B2-26A08C2C6B0E}" srcOrd="3" destOrd="0" presId="urn:microsoft.com/office/officeart/2018/5/layout/IconCircleLabelList"/>
    <dgm:cxn modelId="{37BAEC01-E070-4CAA-A4DE-6B1C49018D94}" type="presParOf" srcId="{AB6DD1A9-E765-4469-8617-C3B952C69435}" destId="{6943C1A1-1675-4E5A-B2C0-28D1713E48EA}" srcOrd="3" destOrd="0" presId="urn:microsoft.com/office/officeart/2018/5/layout/IconCircleLabelList"/>
    <dgm:cxn modelId="{7F582F58-9927-4901-ABC9-4EDFE2BE6AD4}" type="presParOf" srcId="{AB6DD1A9-E765-4469-8617-C3B952C69435}" destId="{23029E6F-3B1F-47AE-A3A7-1C71C2DC779C}" srcOrd="4" destOrd="0" presId="urn:microsoft.com/office/officeart/2018/5/layout/IconCircleLabelList"/>
    <dgm:cxn modelId="{607C0E8C-DC99-48E7-A858-233A24924C53}" type="presParOf" srcId="{23029E6F-3B1F-47AE-A3A7-1C71C2DC779C}" destId="{E18A5B79-220E-4488-A348-2ABEC139EA3B}" srcOrd="0" destOrd="0" presId="urn:microsoft.com/office/officeart/2018/5/layout/IconCircleLabelList"/>
    <dgm:cxn modelId="{6C12A700-2FC1-48BD-A714-C69B3BBCFD63}" type="presParOf" srcId="{23029E6F-3B1F-47AE-A3A7-1C71C2DC779C}" destId="{8C83A0B8-4500-48D5-8E2E-AA38A3425156}" srcOrd="1" destOrd="0" presId="urn:microsoft.com/office/officeart/2018/5/layout/IconCircleLabelList"/>
    <dgm:cxn modelId="{2D4EA19B-6BBA-44D8-A2E3-70061A756B03}" type="presParOf" srcId="{23029E6F-3B1F-47AE-A3A7-1C71C2DC779C}" destId="{381B0894-8582-4B41-8026-FB86D4A43398}" srcOrd="2" destOrd="0" presId="urn:microsoft.com/office/officeart/2018/5/layout/IconCircleLabelList"/>
    <dgm:cxn modelId="{D14CD09D-10B1-46E3-B445-7048DD7ADB9E}" type="presParOf" srcId="{23029E6F-3B1F-47AE-A3A7-1C71C2DC779C}" destId="{12CB8FE9-5E02-4AD6-ABAD-6C9A14BFE959}" srcOrd="3" destOrd="0" presId="urn:microsoft.com/office/officeart/2018/5/layout/IconCircle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813A9-C61D-5848-862F-9AFB667E419E}">
      <dsp:nvSpPr>
        <dsp:cNvPr id="0" name=""/>
        <dsp:cNvSpPr/>
      </dsp:nvSpPr>
      <dsp:spPr>
        <a:xfrm>
          <a:off x="0" y="2562"/>
          <a:ext cx="5914209" cy="0"/>
        </a:xfrm>
        <a:prstGeom prst="line">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flat"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87D5CF08-4846-E141-A598-49B8596A188B}">
      <dsp:nvSpPr>
        <dsp:cNvPr id="0" name=""/>
        <dsp:cNvSpPr/>
      </dsp:nvSpPr>
      <dsp:spPr>
        <a:xfrm>
          <a:off x="0" y="2562"/>
          <a:ext cx="5914209" cy="1747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nl-NL" sz="3700" kern="1200" dirty="0"/>
            <a:t>Wat denk je te gaan leren?</a:t>
          </a:r>
          <a:endParaRPr lang="en-US" sz="3700" kern="1200" dirty="0"/>
        </a:p>
      </dsp:txBody>
      <dsp:txXfrm>
        <a:off x="0" y="2562"/>
        <a:ext cx="5914209" cy="1747843"/>
      </dsp:txXfrm>
    </dsp:sp>
    <dsp:sp modelId="{6E6B9B06-FD7F-FA49-9BA2-3F332A3D62C3}">
      <dsp:nvSpPr>
        <dsp:cNvPr id="0" name=""/>
        <dsp:cNvSpPr/>
      </dsp:nvSpPr>
      <dsp:spPr>
        <a:xfrm>
          <a:off x="0" y="1750406"/>
          <a:ext cx="5914209" cy="0"/>
        </a:xfrm>
        <a:prstGeom prst="line">
          <a:avLst/>
        </a:prstGeom>
        <a:blipFill>
          <a:blip xmlns:r="http://schemas.openxmlformats.org/officeDocument/2006/relationships" r:embed="rId1">
            <a:duotone>
              <a:schemeClr val="accent2">
                <a:hueOff val="56720"/>
                <a:satOff val="6519"/>
                <a:lumOff val="-5196"/>
                <a:alphaOff val="0"/>
                <a:shade val="74000"/>
                <a:satMod val="130000"/>
                <a:lumMod val="90000"/>
              </a:schemeClr>
              <a:schemeClr val="accent2">
                <a:hueOff val="56720"/>
                <a:satOff val="6519"/>
                <a:lumOff val="-5196"/>
                <a:alphaOff val="0"/>
                <a:tint val="94000"/>
                <a:satMod val="120000"/>
                <a:lumMod val="104000"/>
              </a:schemeClr>
            </a:duotone>
          </a:blip>
          <a:tile tx="0" ty="0" sx="100000" sy="100000" flip="none" algn="tl"/>
        </a:blipFill>
        <a:ln w="9525" cap="flat" cmpd="sng" algn="ctr">
          <a:solidFill>
            <a:schemeClr val="accent2">
              <a:hueOff val="56720"/>
              <a:satOff val="6519"/>
              <a:lumOff val="-5196"/>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EA9CEBA2-ABB9-CC45-BEC5-EE77455A7C24}">
      <dsp:nvSpPr>
        <dsp:cNvPr id="0" name=""/>
        <dsp:cNvSpPr/>
      </dsp:nvSpPr>
      <dsp:spPr>
        <a:xfrm>
          <a:off x="0" y="1750406"/>
          <a:ext cx="5914209" cy="1747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nl-NL" sz="3700" kern="1200" dirty="0"/>
            <a:t>Wat hoop je te leren?</a:t>
          </a:r>
          <a:endParaRPr lang="en-US" sz="3700" kern="1200" dirty="0"/>
        </a:p>
      </dsp:txBody>
      <dsp:txXfrm>
        <a:off x="0" y="1750406"/>
        <a:ext cx="5914209" cy="1747843"/>
      </dsp:txXfrm>
    </dsp:sp>
    <dsp:sp modelId="{C097685F-B14D-FB42-9316-15CC5DD68E0B}">
      <dsp:nvSpPr>
        <dsp:cNvPr id="0" name=""/>
        <dsp:cNvSpPr/>
      </dsp:nvSpPr>
      <dsp:spPr>
        <a:xfrm>
          <a:off x="0" y="3498250"/>
          <a:ext cx="5914209" cy="0"/>
        </a:xfrm>
        <a:prstGeom prst="line">
          <a:avLst/>
        </a:prstGeom>
        <a:blipFill>
          <a:blip xmlns:r="http://schemas.openxmlformats.org/officeDocument/2006/relationships" r:embed="rId1">
            <a:duotone>
              <a:schemeClr val="accent2">
                <a:hueOff val="113439"/>
                <a:satOff val="13039"/>
                <a:lumOff val="-10393"/>
                <a:alphaOff val="0"/>
                <a:shade val="74000"/>
                <a:satMod val="130000"/>
                <a:lumMod val="90000"/>
              </a:schemeClr>
              <a:schemeClr val="accent2">
                <a:hueOff val="113439"/>
                <a:satOff val="13039"/>
                <a:lumOff val="-10393"/>
                <a:alphaOff val="0"/>
                <a:tint val="94000"/>
                <a:satMod val="120000"/>
                <a:lumMod val="104000"/>
              </a:schemeClr>
            </a:duotone>
          </a:blip>
          <a:tile tx="0" ty="0" sx="100000" sy="100000" flip="none" algn="tl"/>
        </a:blipFill>
        <a:ln w="9525" cap="flat" cmpd="sng" algn="ctr">
          <a:solidFill>
            <a:schemeClr val="accent2">
              <a:hueOff val="113439"/>
              <a:satOff val="13039"/>
              <a:lumOff val="-10393"/>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6D64BEF6-9B88-CE47-A340-4EFBB816B86C}">
      <dsp:nvSpPr>
        <dsp:cNvPr id="0" name=""/>
        <dsp:cNvSpPr/>
      </dsp:nvSpPr>
      <dsp:spPr>
        <a:xfrm>
          <a:off x="0" y="3498250"/>
          <a:ext cx="5914209" cy="1747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nl-NL" sz="3700" kern="1200" dirty="0"/>
            <a:t>Gericht op zowel het ‘normale’ leven als in de beroepspraktijk</a:t>
          </a:r>
          <a:endParaRPr lang="en-US" sz="3700" kern="1200" dirty="0"/>
        </a:p>
      </dsp:txBody>
      <dsp:txXfrm>
        <a:off x="0" y="3498250"/>
        <a:ext cx="5914209" cy="17478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397B8-26A5-6942-A81D-C68E29CFF4B6}">
      <dsp:nvSpPr>
        <dsp:cNvPr id="0" name=""/>
        <dsp:cNvSpPr/>
      </dsp:nvSpPr>
      <dsp:spPr>
        <a:xfrm>
          <a:off x="0" y="23628"/>
          <a:ext cx="6256865" cy="748800"/>
        </a:xfrm>
        <a:prstGeom prst="roundRect">
          <a:avLst/>
        </a:prstGeom>
        <a:blipFill>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nl-NL" sz="3200" kern="1200" dirty="0"/>
            <a:t>Goed of fout</a:t>
          </a:r>
          <a:endParaRPr lang="en-US" sz="3200" kern="1200" dirty="0"/>
        </a:p>
      </dsp:txBody>
      <dsp:txXfrm>
        <a:off x="36553" y="60181"/>
        <a:ext cx="6183759" cy="675694"/>
      </dsp:txXfrm>
    </dsp:sp>
    <dsp:sp modelId="{02FF82D7-DDBA-C843-AA2E-FC2A9F114933}">
      <dsp:nvSpPr>
        <dsp:cNvPr id="0" name=""/>
        <dsp:cNvSpPr/>
      </dsp:nvSpPr>
      <dsp:spPr>
        <a:xfrm>
          <a:off x="0" y="864588"/>
          <a:ext cx="6256865" cy="748800"/>
        </a:xfrm>
        <a:prstGeom prst="roundRect">
          <a:avLst/>
        </a:prstGeom>
        <a:blipFill>
          <a:blip xmlns:r="http://schemas.openxmlformats.org/officeDocument/2006/relationships" r:embed="rId1">
            <a:duotone>
              <a:schemeClr val="accent5">
                <a:hueOff val="2003568"/>
                <a:satOff val="-8793"/>
                <a:lumOff val="2614"/>
                <a:alphaOff val="0"/>
                <a:shade val="74000"/>
                <a:satMod val="130000"/>
                <a:lumMod val="90000"/>
              </a:schemeClr>
              <a:schemeClr val="accent5">
                <a:hueOff val="2003568"/>
                <a:satOff val="-8793"/>
                <a:lumOff val="2614"/>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nl-NL" sz="3200" kern="1200"/>
            <a:t>Normen en waarden</a:t>
          </a:r>
          <a:endParaRPr lang="en-US" sz="3200" kern="1200"/>
        </a:p>
      </dsp:txBody>
      <dsp:txXfrm>
        <a:off x="36553" y="901141"/>
        <a:ext cx="6183759" cy="675694"/>
      </dsp:txXfrm>
    </dsp:sp>
    <dsp:sp modelId="{822D6BAF-4641-794D-9501-A59C244E56EB}">
      <dsp:nvSpPr>
        <dsp:cNvPr id="0" name=""/>
        <dsp:cNvSpPr/>
      </dsp:nvSpPr>
      <dsp:spPr>
        <a:xfrm>
          <a:off x="0" y="1705548"/>
          <a:ext cx="6256865" cy="748800"/>
        </a:xfrm>
        <a:prstGeom prst="roundRect">
          <a:avLst/>
        </a:prstGeom>
        <a:blipFill>
          <a:blip xmlns:r="http://schemas.openxmlformats.org/officeDocument/2006/relationships" r:embed="rId1">
            <a:duotone>
              <a:schemeClr val="accent5">
                <a:hueOff val="4007135"/>
                <a:satOff val="-17587"/>
                <a:lumOff val="5229"/>
                <a:alphaOff val="0"/>
                <a:shade val="74000"/>
                <a:satMod val="130000"/>
                <a:lumMod val="90000"/>
              </a:schemeClr>
              <a:schemeClr val="accent5">
                <a:hueOff val="4007135"/>
                <a:satOff val="-17587"/>
                <a:lumOff val="5229"/>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nl-NL" sz="3200" kern="1200"/>
            <a:t>Moraal</a:t>
          </a:r>
          <a:endParaRPr lang="en-US" sz="3200" kern="1200"/>
        </a:p>
      </dsp:txBody>
      <dsp:txXfrm>
        <a:off x="36553" y="1742101"/>
        <a:ext cx="6183759" cy="675694"/>
      </dsp:txXfrm>
    </dsp:sp>
    <dsp:sp modelId="{1E1F8B81-D746-774A-8CFE-3317D59D0F43}">
      <dsp:nvSpPr>
        <dsp:cNvPr id="0" name=""/>
        <dsp:cNvSpPr/>
      </dsp:nvSpPr>
      <dsp:spPr>
        <a:xfrm>
          <a:off x="0" y="2546508"/>
          <a:ext cx="6256865" cy="748800"/>
        </a:xfrm>
        <a:prstGeom prst="roundRect">
          <a:avLst/>
        </a:prstGeom>
        <a:blipFill>
          <a:blip xmlns:r="http://schemas.openxmlformats.org/officeDocument/2006/relationships" r:embed="rId1">
            <a:duotone>
              <a:schemeClr val="accent5">
                <a:hueOff val="6010703"/>
                <a:satOff val="-26380"/>
                <a:lumOff val="7843"/>
                <a:alphaOff val="0"/>
                <a:shade val="74000"/>
                <a:satMod val="130000"/>
                <a:lumMod val="90000"/>
              </a:schemeClr>
              <a:schemeClr val="accent5">
                <a:hueOff val="6010703"/>
                <a:satOff val="-26380"/>
                <a:lumOff val="7843"/>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nl-NL" sz="3200" kern="1200"/>
            <a:t>Verschillende ethische stromingen</a:t>
          </a:r>
          <a:endParaRPr lang="en-US" sz="3200" kern="1200"/>
        </a:p>
      </dsp:txBody>
      <dsp:txXfrm>
        <a:off x="36553" y="2583061"/>
        <a:ext cx="6183759" cy="6756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4EF7F-7577-BA47-8435-AED4B951DD71}">
      <dsp:nvSpPr>
        <dsp:cNvPr id="0" name=""/>
        <dsp:cNvSpPr/>
      </dsp:nvSpPr>
      <dsp:spPr>
        <a:xfrm>
          <a:off x="0" y="0"/>
          <a:ext cx="9651294" cy="1521597"/>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kern="1200" dirty="0"/>
            <a:t>Dilemma 1:</a:t>
          </a:r>
          <a:br>
            <a:rPr lang="nl-NL" sz="2100" kern="1200" dirty="0"/>
          </a:br>
          <a:r>
            <a:rPr lang="nl-NL" sz="2100" kern="1200" dirty="0"/>
            <a:t>Een cliënt wil niet behandeld worden door een verpleegkundige met een migratieachtergrond. Stem je hiermee in of niet?</a:t>
          </a:r>
          <a:endParaRPr lang="en-US" sz="2100" kern="1200" dirty="0"/>
        </a:p>
      </dsp:txBody>
      <dsp:txXfrm>
        <a:off x="74278" y="74278"/>
        <a:ext cx="9502738" cy="1373041"/>
      </dsp:txXfrm>
    </dsp:sp>
    <dsp:sp modelId="{ED3B4AFF-C228-064C-B771-10721890B55F}">
      <dsp:nvSpPr>
        <dsp:cNvPr id="0" name=""/>
        <dsp:cNvSpPr/>
      </dsp:nvSpPr>
      <dsp:spPr>
        <a:xfrm>
          <a:off x="0" y="1622498"/>
          <a:ext cx="9651294" cy="1385133"/>
        </a:xfrm>
        <a:prstGeom prst="roundRect">
          <a:avLst/>
        </a:prstGeom>
        <a:solidFill>
          <a:schemeClr val="accent5">
            <a:hueOff val="6010703"/>
            <a:satOff val="-26380"/>
            <a:lumOff val="78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kern="1200" dirty="0"/>
            <a:t>Dilemma 2:</a:t>
          </a:r>
          <a:br>
            <a:rPr lang="nl-NL" sz="2100" kern="1200" dirty="0"/>
          </a:br>
          <a:r>
            <a:rPr lang="nl-NL" sz="2100" kern="1200" dirty="0"/>
            <a:t>Jij en je baas weten dat jouw collega een alcoholprobleem heeft en vermoeden dat hij ook drinkt op het werk. Je baas zegt dat je bij hem moet aangeven als je ziet dat je college drinkt. Jij merkt dit op, maar je collega is tevens een vriend. Zeg je het wel of niet?</a:t>
          </a:r>
          <a:endParaRPr lang="en-US" sz="2100" kern="1200" dirty="0"/>
        </a:p>
      </dsp:txBody>
      <dsp:txXfrm>
        <a:off x="67617" y="1690115"/>
        <a:ext cx="9516060" cy="12498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A8BFA-2AAD-499B-B121-6AF67431A311}">
      <dsp:nvSpPr>
        <dsp:cNvPr id="0" name=""/>
        <dsp:cNvSpPr/>
      </dsp:nvSpPr>
      <dsp:spPr>
        <a:xfrm>
          <a:off x="887848" y="19941"/>
          <a:ext cx="1612687" cy="16126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0A7F6C-F0C5-4156-A696-5219EFE8CC07}">
      <dsp:nvSpPr>
        <dsp:cNvPr id="0" name=""/>
        <dsp:cNvSpPr/>
      </dsp:nvSpPr>
      <dsp:spPr>
        <a:xfrm>
          <a:off x="1231535" y="363628"/>
          <a:ext cx="925312" cy="925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C1612B-6A95-4E0D-A222-0218170754E7}">
      <dsp:nvSpPr>
        <dsp:cNvPr id="0" name=""/>
        <dsp:cNvSpPr/>
      </dsp:nvSpPr>
      <dsp:spPr>
        <a:xfrm>
          <a:off x="372317" y="2134941"/>
          <a:ext cx="26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nl-NL" sz="1600" kern="1200"/>
            <a:t>Komt voor in meerdere beroepen</a:t>
          </a:r>
          <a:endParaRPr lang="en-US" sz="1600" kern="1200"/>
        </a:p>
      </dsp:txBody>
      <dsp:txXfrm>
        <a:off x="372317" y="2134941"/>
        <a:ext cx="2643750" cy="720000"/>
      </dsp:txXfrm>
    </dsp:sp>
    <dsp:sp modelId="{708DF8CA-1485-4092-BB1D-EEA10D77DA15}">
      <dsp:nvSpPr>
        <dsp:cNvPr id="0" name=""/>
        <dsp:cNvSpPr/>
      </dsp:nvSpPr>
      <dsp:spPr>
        <a:xfrm>
          <a:off x="3994254" y="19941"/>
          <a:ext cx="1612687" cy="16126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FE7A62-AF2E-4A1A-AA80-E645329BFEDE}">
      <dsp:nvSpPr>
        <dsp:cNvPr id="0" name=""/>
        <dsp:cNvSpPr/>
      </dsp:nvSpPr>
      <dsp:spPr>
        <a:xfrm>
          <a:off x="4337942" y="363628"/>
          <a:ext cx="925312" cy="925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1061AA-1B07-4A8D-B7B2-26A08C2C6B0E}">
      <dsp:nvSpPr>
        <dsp:cNvPr id="0" name=""/>
        <dsp:cNvSpPr/>
      </dsp:nvSpPr>
      <dsp:spPr>
        <a:xfrm>
          <a:off x="3478723" y="2134941"/>
          <a:ext cx="26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nl-NL" sz="1600" kern="1200"/>
            <a:t>Nadenken over bepaalde handelingen en/of dilemma’s </a:t>
          </a:r>
          <a:endParaRPr lang="en-US" sz="1600" kern="1200"/>
        </a:p>
      </dsp:txBody>
      <dsp:txXfrm>
        <a:off x="3478723" y="2134941"/>
        <a:ext cx="2643750" cy="720000"/>
      </dsp:txXfrm>
    </dsp:sp>
    <dsp:sp modelId="{E18A5B79-220E-4488-A348-2ABEC139EA3B}">
      <dsp:nvSpPr>
        <dsp:cNvPr id="0" name=""/>
        <dsp:cNvSpPr/>
      </dsp:nvSpPr>
      <dsp:spPr>
        <a:xfrm>
          <a:off x="7100661" y="19941"/>
          <a:ext cx="1612687" cy="16126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83A0B8-4500-48D5-8E2E-AA38A3425156}">
      <dsp:nvSpPr>
        <dsp:cNvPr id="0" name=""/>
        <dsp:cNvSpPr/>
      </dsp:nvSpPr>
      <dsp:spPr>
        <a:xfrm>
          <a:off x="7444348" y="363628"/>
          <a:ext cx="925312" cy="9253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CB8FE9-5E02-4AD6-ABAD-6C9A14BFE959}">
      <dsp:nvSpPr>
        <dsp:cNvPr id="0" name=""/>
        <dsp:cNvSpPr/>
      </dsp:nvSpPr>
      <dsp:spPr>
        <a:xfrm>
          <a:off x="6585129" y="2134941"/>
          <a:ext cx="26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nl-NL" sz="1600" kern="1200"/>
            <a:t>Deugden inzetten in beroepspraktijk</a:t>
          </a:r>
          <a:endParaRPr lang="en-US" sz="1600" kern="1200"/>
        </a:p>
      </dsp:txBody>
      <dsp:txXfrm>
        <a:off x="6585129" y="2134941"/>
        <a:ext cx="2643750" cy="720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nl-NL"/>
              <a:t>Klik om stijl te bewerken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DA51639-B2D6-4652-B8C3-1B4C224A7BAF}" type="datetimeFigureOut">
              <a:rPr lang="en-US" smtClean="0"/>
              <a:t>6/28/21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pPr/>
              <a:t>‹nr.›</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0526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BC48EC7-AF6A-48D3-8284-14BACBEBDD84}" type="datetimeFigureOut">
              <a:rPr lang="en-US" smtClean="0"/>
              <a:t>6/28/21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24153938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nl-NL"/>
              <a:t>Klik om stijl te bewerken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BC48EC7-AF6A-48D3-8284-14BACBEBDD84}" type="datetimeFigureOut">
              <a:rPr lang="en-US" smtClean="0"/>
              <a:t>6/28/21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818141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BC48EC7-AF6A-48D3-8284-14BACBEBDD84}" type="datetimeFigureOut">
              <a:rPr lang="en-US" smtClean="0"/>
              <a:t>6/28/21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034033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nl-NL"/>
              <a:t>Klik om stijl te bewerken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BC48EC7-AF6A-48D3-8284-14BACBEBDD84}" type="datetimeFigureOut">
              <a:rPr lang="en-US" smtClean="0"/>
              <a:t>6/28/21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00308137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nl-NL"/>
              <a:t>Klik om stijl te bewerken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BC48EC7-AF6A-48D3-8284-14BACBEBDD84}" type="datetimeFigureOut">
              <a:rPr lang="en-US" smtClean="0"/>
              <a:t>6/28/21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926933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nl-NL"/>
              <a:t>Klik om stijl te bewerken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BC48EC7-AF6A-48D3-8284-14BACBEBDD84}" type="datetimeFigureOut">
              <a:rPr lang="en-US" smtClean="0"/>
              <a:t>6/28/21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567094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BC48EC7-AF6A-48D3-8284-14BACBEBDD84}" type="datetimeFigureOut">
              <a:rPr lang="en-US" smtClean="0"/>
              <a:t>6/28/21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21266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BC48EC7-AF6A-48D3-8284-14BACBEBDD84}" type="datetimeFigureOut">
              <a:rPr lang="en-US" smtClean="0"/>
              <a:t>6/28/21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740862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BC48EC7-AF6A-48D3-8284-14BACBEBDD84}" type="datetimeFigureOut">
              <a:rPr lang="en-US" smtClean="0"/>
              <a:t>6/28/21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63969901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nl-NL"/>
              <a:t>Klik om stijl te bewerken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44961B7-6B89-48AB-966F-622E2788EECC}" type="datetimeFigureOut">
              <a:rPr lang="en-US" smtClean="0"/>
              <a:t>6/28/21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9316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CBC48EC7-AF6A-48D3-8284-14BACBEBDD84}" type="datetimeFigureOut">
              <a:rPr lang="en-US" smtClean="0"/>
              <a:t>6/28/21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70273166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BC48EC7-AF6A-48D3-8284-14BACBEBDD84}" type="datetimeFigureOut">
              <a:rPr lang="en-US" smtClean="0"/>
              <a:t>6/28/21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‹nr.›</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880333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6/28/21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9013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6/28/21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452908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nl-NL"/>
              <a:t>Klik om stijl te bewerken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BC48EC7-AF6A-48D3-8284-14BACBEBDD84}" type="datetimeFigureOut">
              <a:rPr lang="en-US" smtClean="0"/>
              <a:t>6/28/21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‹nr.›</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525068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nl-NL"/>
              <a:t>Klik om stijl te bewerken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BC48EC7-AF6A-48D3-8284-14BACBEBDD84}" type="datetimeFigureOut">
              <a:rPr lang="en-US" smtClean="0"/>
              <a:t>6/28/21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403953265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C48EC7-AF6A-48D3-8284-14BACBEBDD84}" type="datetimeFigureOut">
              <a:rPr lang="en-US" smtClean="0"/>
              <a:t>6/28/21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245163976"/>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 id="2147484184" r:id="rId12"/>
    <p:sldLayoutId id="2147484185" r:id="rId13"/>
    <p:sldLayoutId id="2147484186" r:id="rId14"/>
    <p:sldLayoutId id="2147484187" r:id="rId15"/>
    <p:sldLayoutId id="2147484188" r:id="rId16"/>
    <p:sldLayoutId id="2147484189"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image" Target="../media/image9.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hRx7fdbxNPI"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10.png"/><Relationship Id="rId5" Type="http://schemas.openxmlformats.org/officeDocument/2006/relationships/image" Target="../media/image19.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10.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10.png"/><Relationship Id="rId5" Type="http://schemas.openxmlformats.org/officeDocument/2006/relationships/image" Target="../media/image21.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2.xml"/><Relationship Id="rId7" Type="http://schemas.openxmlformats.org/officeDocument/2006/relationships/diagramQuickStyle" Target="../diagrams/quickStyle4.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10.png"/><Relationship Id="rId4" Type="http://schemas.openxmlformats.org/officeDocument/2006/relationships/image" Target="../media/image2.jpeg"/><Relationship Id="rId9" Type="http://schemas.microsoft.com/office/2007/relationships/diagramDrawing" Target="../diagrams/drawing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0.png"/><Relationship Id="rId4" Type="http://schemas.openxmlformats.org/officeDocument/2006/relationships/image" Target="../media/image11.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0.png"/><Relationship Id="rId5" Type="http://schemas.openxmlformats.org/officeDocument/2006/relationships/image" Target="../media/image12.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slideLayout" Target="../slideLayouts/slideLayout2.xml"/><Relationship Id="rId7" Type="http://schemas.openxmlformats.org/officeDocument/2006/relationships/diagramLayout" Target="../diagrams/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diagramData" Target="../diagrams/data2.xml"/><Relationship Id="rId11" Type="http://schemas.openxmlformats.org/officeDocument/2006/relationships/image" Target="../media/image10.png"/><Relationship Id="rId5" Type="http://schemas.openxmlformats.org/officeDocument/2006/relationships/image" Target="../media/image13.jpeg"/><Relationship Id="rId10" Type="http://schemas.microsoft.com/office/2007/relationships/diagramDrawing" Target="../diagrams/drawing2.xml"/><Relationship Id="rId4" Type="http://schemas.openxmlformats.org/officeDocument/2006/relationships/image" Target="../media/image2.jpeg"/><Relationship Id="rId9"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0.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diagramDrawing" Target="../diagrams/drawing3.xml"/><Relationship Id="rId3" Type="http://schemas.microsoft.com/office/2007/relationships/media" Target="../media/media8.m4a"/><Relationship Id="rId7" Type="http://schemas.openxmlformats.org/officeDocument/2006/relationships/image" Target="../media/image3.png"/><Relationship Id="rId12" Type="http://schemas.openxmlformats.org/officeDocument/2006/relationships/diagramColors" Target="../diagrams/colors3.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jpeg"/><Relationship Id="rId11" Type="http://schemas.openxmlformats.org/officeDocument/2006/relationships/diagramQuickStyle" Target="../diagrams/quickStyle3.xml"/><Relationship Id="rId5" Type="http://schemas.openxmlformats.org/officeDocument/2006/relationships/slideLayout" Target="../slideLayouts/slideLayout2.xml"/><Relationship Id="rId15" Type="http://schemas.openxmlformats.org/officeDocument/2006/relationships/image" Target="../media/image10.png"/><Relationship Id="rId10" Type="http://schemas.openxmlformats.org/officeDocument/2006/relationships/diagramLayout" Target="../diagrams/layout3.xml"/><Relationship Id="rId4" Type="http://schemas.openxmlformats.org/officeDocument/2006/relationships/audio" Target="../media/media8.m4a"/><Relationship Id="rId9" Type="http://schemas.openxmlformats.org/officeDocument/2006/relationships/diagramData" Target="../diagrams/data3.xml"/><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0.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BABCA7-C1E0-41BA-A822-5F61251A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5"/>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2E5D6EB5-6FDB-477A-98F5-7409CD5375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11" name="Picture 10">
              <a:extLst>
                <a:ext uri="{FF2B5EF4-FFF2-40B4-BE49-F238E27FC236}">
                  <a16:creationId xmlns:a16="http://schemas.microsoft.com/office/drawing/2014/main" id="{5BB75167-5757-4E5F-869B-5A350BF43A8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C8338DAE-FFCB-472B-A9EE-77E42FDBD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52B2E0A0-4D94-4C05-97C1-32B5D88A2E8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4" name="Picture 13">
              <a:extLst>
                <a:ext uri="{FF2B5EF4-FFF2-40B4-BE49-F238E27FC236}">
                  <a16:creationId xmlns:a16="http://schemas.microsoft.com/office/drawing/2014/main" id="{A91E75C9-3350-4F0B-993E-89D3DBD76CC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el 1">
            <a:extLst>
              <a:ext uri="{FF2B5EF4-FFF2-40B4-BE49-F238E27FC236}">
                <a16:creationId xmlns:a16="http://schemas.microsoft.com/office/drawing/2014/main" id="{8DEBBE3A-5CE1-5347-96F1-70D9001DC96F}"/>
              </a:ext>
            </a:extLst>
          </p:cNvPr>
          <p:cNvSpPr>
            <a:spLocks noGrp="1"/>
          </p:cNvSpPr>
          <p:nvPr>
            <p:ph type="ctrTitle"/>
          </p:nvPr>
        </p:nvSpPr>
        <p:spPr>
          <a:xfrm>
            <a:off x="2692398" y="1871131"/>
            <a:ext cx="6815669" cy="1515533"/>
          </a:xfrm>
        </p:spPr>
        <p:txBody>
          <a:bodyPr>
            <a:normAutofit/>
          </a:bodyPr>
          <a:lstStyle/>
          <a:p>
            <a:r>
              <a:rPr lang="nl-NL"/>
              <a:t>Deugdethiek</a:t>
            </a:r>
            <a:endParaRPr lang="nl-NL" dirty="0"/>
          </a:p>
        </p:txBody>
      </p:sp>
      <p:sp>
        <p:nvSpPr>
          <p:cNvPr id="3" name="Ondertitel 2">
            <a:extLst>
              <a:ext uri="{FF2B5EF4-FFF2-40B4-BE49-F238E27FC236}">
                <a16:creationId xmlns:a16="http://schemas.microsoft.com/office/drawing/2014/main" id="{0B0ECB95-6168-C846-AC7B-D38420D50ECE}"/>
              </a:ext>
            </a:extLst>
          </p:cNvPr>
          <p:cNvSpPr>
            <a:spLocks noGrp="1"/>
          </p:cNvSpPr>
          <p:nvPr>
            <p:ph type="subTitle" idx="1"/>
          </p:nvPr>
        </p:nvSpPr>
        <p:spPr>
          <a:xfrm>
            <a:off x="2692398" y="3657597"/>
            <a:ext cx="6815669" cy="1320802"/>
          </a:xfrm>
        </p:spPr>
        <p:txBody>
          <a:bodyPr>
            <a:normAutofit/>
          </a:bodyPr>
          <a:lstStyle/>
          <a:p>
            <a:r>
              <a:rPr lang="nl-NL"/>
              <a:t>Lieke Bokma</a:t>
            </a:r>
            <a:endParaRPr lang="nl-NL" dirty="0"/>
          </a:p>
        </p:txBody>
      </p:sp>
      <p:cxnSp>
        <p:nvCxnSpPr>
          <p:cNvPr id="16" name="Straight Connector 15">
            <a:extLst>
              <a:ext uri="{FF2B5EF4-FFF2-40B4-BE49-F238E27FC236}">
                <a16:creationId xmlns:a16="http://schemas.microsoft.com/office/drawing/2014/main" id="{889FB2CC-C7A1-4A53-A088-636FB487FE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4" name="Audio Recording 28 jun. 2021 15:35:55" descr="Audio Recording 28 jun. 2021 15:35:55">
            <a:hlinkClick r:id="" action="ppaction://media"/>
            <a:extLst>
              <a:ext uri="{FF2B5EF4-FFF2-40B4-BE49-F238E27FC236}">
                <a16:creationId xmlns:a16="http://schemas.microsoft.com/office/drawing/2014/main" id="{0C2843D1-651B-084B-A276-21BAD20127A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52708" y="728131"/>
            <a:ext cx="812800" cy="812800"/>
          </a:xfrm>
          <a:prstGeom prst="rect">
            <a:avLst/>
          </a:prstGeom>
        </p:spPr>
      </p:pic>
    </p:spTree>
    <p:extLst>
      <p:ext uri="{BB962C8B-B14F-4D97-AF65-F5344CB8AC3E}">
        <p14:creationId xmlns:p14="http://schemas.microsoft.com/office/powerpoint/2010/main" val="205367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3321C6-6E40-A14C-A186-E9D32B9846A1}"/>
              </a:ext>
            </a:extLst>
          </p:cNvPr>
          <p:cNvSpPr>
            <a:spLocks noGrp="1"/>
          </p:cNvSpPr>
          <p:nvPr>
            <p:ph type="title"/>
          </p:nvPr>
        </p:nvSpPr>
        <p:spPr>
          <a:xfrm>
            <a:off x="1295402" y="982132"/>
            <a:ext cx="9601196" cy="1303867"/>
          </a:xfrm>
        </p:spPr>
        <p:txBody>
          <a:bodyPr>
            <a:normAutofit/>
          </a:bodyPr>
          <a:lstStyle/>
          <a:p>
            <a:r>
              <a:rPr lang="nl-NL" dirty="0">
                <a:solidFill>
                  <a:srgbClr val="262626"/>
                </a:solidFill>
              </a:rPr>
              <a:t>Filmpje</a:t>
            </a:r>
          </a:p>
        </p:txBody>
      </p:sp>
      <p:sp>
        <p:nvSpPr>
          <p:cNvPr id="3" name="Tijdelijke aanduiding voor inhoud 2">
            <a:extLst>
              <a:ext uri="{FF2B5EF4-FFF2-40B4-BE49-F238E27FC236}">
                <a16:creationId xmlns:a16="http://schemas.microsoft.com/office/drawing/2014/main" id="{C26FDEA4-3F2F-424D-BEDE-59D97BCB956B}"/>
              </a:ext>
            </a:extLst>
          </p:cNvPr>
          <p:cNvSpPr>
            <a:spLocks noGrp="1"/>
          </p:cNvSpPr>
          <p:nvPr>
            <p:ph idx="1"/>
          </p:nvPr>
        </p:nvSpPr>
        <p:spPr>
          <a:xfrm>
            <a:off x="1295402" y="2556932"/>
            <a:ext cx="6256866" cy="3318936"/>
          </a:xfrm>
        </p:spPr>
        <p:txBody>
          <a:bodyPr>
            <a:normAutofit/>
          </a:bodyPr>
          <a:lstStyle/>
          <a:p>
            <a:r>
              <a:rPr lang="nl-NL" dirty="0">
                <a:solidFill>
                  <a:srgbClr val="262626"/>
                </a:solidFill>
                <a:hlinkClick r:id="rId3"/>
              </a:rPr>
              <a:t>https://www.youtube.com/watch?v=hRx7fdbxNPI</a:t>
            </a:r>
            <a:endParaRPr lang="nl-NL" dirty="0">
              <a:solidFill>
                <a:srgbClr val="262626"/>
              </a:solidFill>
            </a:endParaRPr>
          </a:p>
          <a:p>
            <a:endParaRPr lang="nl-NL" dirty="0">
              <a:solidFill>
                <a:srgbClr val="262626"/>
              </a:solidFill>
            </a:endParaRPr>
          </a:p>
        </p:txBody>
      </p:sp>
      <p:pic>
        <p:nvPicPr>
          <p:cNvPr id="7" name="Graphic 6" descr="Video camera">
            <a:extLst>
              <a:ext uri="{FF2B5EF4-FFF2-40B4-BE49-F238E27FC236}">
                <a16:creationId xmlns:a16="http://schemas.microsoft.com/office/drawing/2014/main" id="{01560CA3-7443-40E0-A320-86167FB238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85026" y="2757636"/>
            <a:ext cx="2739728" cy="2739728"/>
          </a:xfrm>
          <a:prstGeom prst="rect">
            <a:avLst/>
          </a:prstGeom>
          <a:ln w="57150" cmpd="thickThin">
            <a:solidFill>
              <a:srgbClr val="7F7F7F"/>
            </a:solidFill>
            <a:miter lim="800000"/>
          </a:ln>
        </p:spPr>
      </p:pic>
    </p:spTree>
    <p:extLst>
      <p:ext uri="{BB962C8B-B14F-4D97-AF65-F5344CB8AC3E}">
        <p14:creationId xmlns:p14="http://schemas.microsoft.com/office/powerpoint/2010/main" val="3070356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5E159D-476F-E247-8398-B43F0FC2BDFF}"/>
              </a:ext>
            </a:extLst>
          </p:cNvPr>
          <p:cNvSpPr>
            <a:spLocks noGrp="1"/>
          </p:cNvSpPr>
          <p:nvPr>
            <p:ph type="title"/>
          </p:nvPr>
        </p:nvSpPr>
        <p:spPr/>
        <p:txBody>
          <a:bodyPr/>
          <a:lstStyle/>
          <a:p>
            <a:r>
              <a:rPr lang="nl-NL"/>
              <a:t>Positieve karaktereigenschap</a:t>
            </a:r>
            <a:endParaRPr lang="nl-NL" dirty="0"/>
          </a:p>
        </p:txBody>
      </p:sp>
      <p:sp>
        <p:nvSpPr>
          <p:cNvPr id="3" name="Tijdelijke aanduiding voor inhoud 2">
            <a:extLst>
              <a:ext uri="{FF2B5EF4-FFF2-40B4-BE49-F238E27FC236}">
                <a16:creationId xmlns:a16="http://schemas.microsoft.com/office/drawing/2014/main" id="{71A5C40C-E446-0A4B-B7EA-CD2767E6C8F7}"/>
              </a:ext>
            </a:extLst>
          </p:cNvPr>
          <p:cNvSpPr>
            <a:spLocks noGrp="1"/>
          </p:cNvSpPr>
          <p:nvPr>
            <p:ph idx="1"/>
          </p:nvPr>
        </p:nvSpPr>
        <p:spPr/>
        <p:txBody>
          <a:bodyPr>
            <a:normAutofit fontScale="92500" lnSpcReduction="10000"/>
          </a:bodyPr>
          <a:lstStyle/>
          <a:p>
            <a:r>
              <a:rPr lang="nl-NL" dirty="0"/>
              <a:t>In tweetallen</a:t>
            </a:r>
          </a:p>
          <a:p>
            <a:r>
              <a:rPr lang="nl-NL" dirty="0"/>
              <a:t>Benoem twee positieve karaktereigenschappen.</a:t>
            </a:r>
          </a:p>
          <a:p>
            <a:r>
              <a:rPr lang="nl-NL" dirty="0"/>
              <a:t>Waarom is deze belangrijk voor jou?</a:t>
            </a:r>
          </a:p>
          <a:p>
            <a:r>
              <a:rPr lang="nl-NL" dirty="0"/>
              <a:t>Waarom is deze belangrijk voor de mensen om je heen?</a:t>
            </a:r>
          </a:p>
          <a:p>
            <a:r>
              <a:rPr lang="nl-NL" dirty="0"/>
              <a:t>Waarom is deze belangrijk voor je toekomstig beroep?</a:t>
            </a:r>
          </a:p>
          <a:p>
            <a:endParaRPr lang="nl-NL" dirty="0"/>
          </a:p>
          <a:p>
            <a:r>
              <a:rPr lang="nl-NL" dirty="0"/>
              <a:t>Klassikaal bespreken</a:t>
            </a:r>
          </a:p>
          <a:p>
            <a:endParaRPr lang="nl-NL" dirty="0"/>
          </a:p>
          <a:p>
            <a:endParaRPr lang="nl-NL" dirty="0"/>
          </a:p>
        </p:txBody>
      </p:sp>
      <p:pic>
        <p:nvPicPr>
          <p:cNvPr id="4" name="Audio Recording 28 jun. 2021 15:18:25" descr="Audio Recording 28 jun. 2021 15:18:25">
            <a:hlinkClick r:id="" action="ppaction://media"/>
            <a:extLst>
              <a:ext uri="{FF2B5EF4-FFF2-40B4-BE49-F238E27FC236}">
                <a16:creationId xmlns:a16="http://schemas.microsoft.com/office/drawing/2014/main" id="{7F04BD24-130A-2D46-BE3E-F2B14D4F1DA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07934" y="711199"/>
            <a:ext cx="812800" cy="812800"/>
          </a:xfrm>
          <a:prstGeom prst="rect">
            <a:avLst/>
          </a:prstGeom>
        </p:spPr>
      </p:pic>
    </p:spTree>
    <p:extLst>
      <p:ext uri="{BB962C8B-B14F-4D97-AF65-F5344CB8AC3E}">
        <p14:creationId xmlns:p14="http://schemas.microsoft.com/office/powerpoint/2010/main" val="208808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6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9543FF-B990-EB44-8A74-69710AA07786}"/>
              </a:ext>
            </a:extLst>
          </p:cNvPr>
          <p:cNvSpPr>
            <a:spLocks noGrp="1"/>
          </p:cNvSpPr>
          <p:nvPr>
            <p:ph type="title"/>
          </p:nvPr>
        </p:nvSpPr>
        <p:spPr>
          <a:xfrm>
            <a:off x="1295402" y="982132"/>
            <a:ext cx="9601196" cy="1303867"/>
          </a:xfrm>
        </p:spPr>
        <p:txBody>
          <a:bodyPr>
            <a:normAutofit/>
          </a:bodyPr>
          <a:lstStyle/>
          <a:p>
            <a:r>
              <a:rPr lang="nl-NL"/>
              <a:t>Eudaimonia</a:t>
            </a:r>
            <a:endParaRPr lang="nl-NL" dirty="0"/>
          </a:p>
        </p:txBody>
      </p:sp>
      <p:sp>
        <p:nvSpPr>
          <p:cNvPr id="3" name="Tijdelijke aanduiding voor inhoud 2">
            <a:extLst>
              <a:ext uri="{FF2B5EF4-FFF2-40B4-BE49-F238E27FC236}">
                <a16:creationId xmlns:a16="http://schemas.microsoft.com/office/drawing/2014/main" id="{946EC7C3-A3C1-F24C-96FD-C88628111C20}"/>
              </a:ext>
            </a:extLst>
          </p:cNvPr>
          <p:cNvSpPr>
            <a:spLocks noGrp="1"/>
          </p:cNvSpPr>
          <p:nvPr>
            <p:ph idx="1"/>
          </p:nvPr>
        </p:nvSpPr>
        <p:spPr>
          <a:xfrm>
            <a:off x="1295402" y="2556932"/>
            <a:ext cx="6256866" cy="3318936"/>
          </a:xfrm>
        </p:spPr>
        <p:txBody>
          <a:bodyPr>
            <a:normAutofit/>
          </a:bodyPr>
          <a:lstStyle/>
          <a:p>
            <a:r>
              <a:rPr lang="nl-NL" dirty="0"/>
              <a:t>Hoogste doel</a:t>
            </a:r>
          </a:p>
          <a:p>
            <a:r>
              <a:rPr lang="nl-NL" dirty="0"/>
              <a:t>Zelfverwerkelijking</a:t>
            </a:r>
          </a:p>
          <a:p>
            <a:r>
              <a:rPr lang="nl-NL" dirty="0"/>
              <a:t>Niks boven eudaimonia</a:t>
            </a:r>
          </a:p>
          <a:p>
            <a:r>
              <a:rPr lang="nl-NL" dirty="0"/>
              <a:t>Geluk </a:t>
            </a:r>
            <a:r>
              <a:rPr lang="nl-NL" dirty="0">
                <a:sym typeface="Wingdings" pitchFamily="2" charset="2"/>
              </a:rPr>
              <a:t> een ontwikkeling van je karakter, zodat je op een goede en deugdelijke manier kunt handelen. </a:t>
            </a:r>
            <a:endParaRPr lang="nl-NL" dirty="0"/>
          </a:p>
        </p:txBody>
      </p:sp>
      <p:pic>
        <p:nvPicPr>
          <p:cNvPr id="6146" name="Picture 2" descr="Wat betekent geluk voor jou? - Rijnmond">
            <a:extLst>
              <a:ext uri="{FF2B5EF4-FFF2-40B4-BE49-F238E27FC236}">
                <a16:creationId xmlns:a16="http://schemas.microsoft.com/office/drawing/2014/main" id="{71036C2D-85CD-A248-AFD3-D7B15D1B0C3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438" r="18537" b="-3"/>
          <a:stretch/>
        </p:blipFill>
        <p:spPr bwMode="auto">
          <a:xfrm>
            <a:off x="8085026" y="2701180"/>
            <a:ext cx="2739728" cy="2852640"/>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pic>
        <p:nvPicPr>
          <p:cNvPr id="4" name="Audio Recording 28 jun. 2021 15:23:06" descr="Audio Recording 28 jun. 2021 15:23:06">
            <a:hlinkClick r:id="" action="ppaction://media"/>
            <a:extLst>
              <a:ext uri="{FF2B5EF4-FFF2-40B4-BE49-F238E27FC236}">
                <a16:creationId xmlns:a16="http://schemas.microsoft.com/office/drawing/2014/main" id="{8F59B2F9-37A2-E44A-97B1-0E2EE4D75F2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3122" y="294390"/>
            <a:ext cx="812800" cy="812800"/>
          </a:xfrm>
          <a:prstGeom prst="rect">
            <a:avLst/>
          </a:prstGeom>
        </p:spPr>
      </p:pic>
    </p:spTree>
    <p:extLst>
      <p:ext uri="{BB962C8B-B14F-4D97-AF65-F5344CB8AC3E}">
        <p14:creationId xmlns:p14="http://schemas.microsoft.com/office/powerpoint/2010/main" val="302295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7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FAE6AD-6A73-EA4F-81DB-3AF209461061}"/>
              </a:ext>
            </a:extLst>
          </p:cNvPr>
          <p:cNvSpPr>
            <a:spLocks noGrp="1"/>
          </p:cNvSpPr>
          <p:nvPr>
            <p:ph type="title"/>
          </p:nvPr>
        </p:nvSpPr>
        <p:spPr>
          <a:xfrm>
            <a:off x="342904" y="914929"/>
            <a:ext cx="9601196" cy="1303867"/>
          </a:xfrm>
        </p:spPr>
        <p:txBody>
          <a:bodyPr/>
          <a:lstStyle/>
          <a:p>
            <a:r>
              <a:rPr lang="nl-NL" dirty="0"/>
              <a:t>Een deugd moet passen bij de rol</a:t>
            </a:r>
          </a:p>
        </p:txBody>
      </p:sp>
      <p:sp>
        <p:nvSpPr>
          <p:cNvPr id="3" name="Tijdelijke aanduiding voor inhoud 2">
            <a:extLst>
              <a:ext uri="{FF2B5EF4-FFF2-40B4-BE49-F238E27FC236}">
                <a16:creationId xmlns:a16="http://schemas.microsoft.com/office/drawing/2014/main" id="{03D00C3F-5AB4-3A42-AD48-D5634494DCC6}"/>
              </a:ext>
            </a:extLst>
          </p:cNvPr>
          <p:cNvSpPr>
            <a:spLocks noGrp="1"/>
          </p:cNvSpPr>
          <p:nvPr>
            <p:ph idx="1"/>
          </p:nvPr>
        </p:nvSpPr>
        <p:spPr/>
        <p:txBody>
          <a:bodyPr>
            <a:normAutofit fontScale="92500" lnSpcReduction="10000"/>
          </a:bodyPr>
          <a:lstStyle/>
          <a:p>
            <a:r>
              <a:rPr lang="nl-NL" dirty="0"/>
              <a:t>Je kunt verschillende rollen hebben als mens</a:t>
            </a:r>
          </a:p>
          <a:p>
            <a:r>
              <a:rPr lang="nl-NL" dirty="0"/>
              <a:t>Voorbeeld: Je loopt over straat en ziet een gevecht op straat. Heb je genoeg moed om ertussen te stappen? Wat doe je bijvoorbeeld als je een politieagent bent, de vader van één van de jongeren of met je hond aan het wandelen bent? </a:t>
            </a:r>
          </a:p>
          <a:p>
            <a:r>
              <a:rPr lang="nl-NL" dirty="0"/>
              <a:t>De rol speelt een belangrijke factor in de deugdethiek. </a:t>
            </a:r>
          </a:p>
          <a:p>
            <a:endParaRPr lang="nl-NL" dirty="0"/>
          </a:p>
          <a:p>
            <a:r>
              <a:rPr lang="nl-NL" dirty="0"/>
              <a:t>Wie kan er een voorbeeld van een situatie zorg benoemen waarbij je een bepaalde rol had en naar gehandeld hebt?</a:t>
            </a:r>
          </a:p>
        </p:txBody>
      </p:sp>
      <p:pic>
        <p:nvPicPr>
          <p:cNvPr id="4" name="Picture 2" descr="Deugden aanleren - Tegel + Spreuk | TegelSpreuken.nl">
            <a:extLst>
              <a:ext uri="{FF2B5EF4-FFF2-40B4-BE49-F238E27FC236}">
                <a16:creationId xmlns:a16="http://schemas.microsoft.com/office/drawing/2014/main" id="{9BFDDDF3-41F5-574C-8B2E-5A7F01C713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8325" y="847726"/>
            <a:ext cx="1438272" cy="1438272"/>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Recording 28 jun. 2021 15:28:40" descr="Audio Recording 28 jun. 2021 15:28:40">
            <a:hlinkClick r:id="" action="ppaction://media"/>
            <a:extLst>
              <a:ext uri="{FF2B5EF4-FFF2-40B4-BE49-F238E27FC236}">
                <a16:creationId xmlns:a16="http://schemas.microsoft.com/office/drawing/2014/main" id="{76ABCE98-C54A-C848-B914-C1EEA368404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42904" y="170393"/>
            <a:ext cx="812800" cy="812800"/>
          </a:xfrm>
          <a:prstGeom prst="rect">
            <a:avLst/>
          </a:prstGeom>
        </p:spPr>
      </p:pic>
    </p:spTree>
    <p:extLst>
      <p:ext uri="{BB962C8B-B14F-4D97-AF65-F5344CB8AC3E}">
        <p14:creationId xmlns:p14="http://schemas.microsoft.com/office/powerpoint/2010/main" val="45957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53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6D2383-59C8-B846-960B-C5358A88F067}"/>
              </a:ext>
            </a:extLst>
          </p:cNvPr>
          <p:cNvSpPr>
            <a:spLocks noGrp="1"/>
          </p:cNvSpPr>
          <p:nvPr>
            <p:ph type="title"/>
          </p:nvPr>
        </p:nvSpPr>
        <p:spPr>
          <a:xfrm>
            <a:off x="1295402" y="982132"/>
            <a:ext cx="9601196" cy="1303867"/>
          </a:xfrm>
        </p:spPr>
        <p:txBody>
          <a:bodyPr>
            <a:normAutofit/>
          </a:bodyPr>
          <a:lstStyle/>
          <a:p>
            <a:r>
              <a:rPr lang="nl-NL" dirty="0" err="1">
                <a:solidFill>
                  <a:srgbClr val="262626"/>
                </a:solidFill>
              </a:rPr>
              <a:t>Poieses</a:t>
            </a:r>
            <a:r>
              <a:rPr lang="nl-NL" dirty="0">
                <a:solidFill>
                  <a:srgbClr val="262626"/>
                </a:solidFill>
              </a:rPr>
              <a:t> en praxis</a:t>
            </a:r>
          </a:p>
        </p:txBody>
      </p:sp>
      <p:sp>
        <p:nvSpPr>
          <p:cNvPr id="3" name="Tijdelijke aanduiding voor inhoud 2">
            <a:extLst>
              <a:ext uri="{FF2B5EF4-FFF2-40B4-BE49-F238E27FC236}">
                <a16:creationId xmlns:a16="http://schemas.microsoft.com/office/drawing/2014/main" id="{6EC325E4-0F8B-674A-9B75-E00E24C3AF83}"/>
              </a:ext>
            </a:extLst>
          </p:cNvPr>
          <p:cNvSpPr>
            <a:spLocks noGrp="1"/>
          </p:cNvSpPr>
          <p:nvPr>
            <p:ph idx="1"/>
          </p:nvPr>
        </p:nvSpPr>
        <p:spPr>
          <a:xfrm>
            <a:off x="1295402" y="2556932"/>
            <a:ext cx="6256866" cy="3318936"/>
          </a:xfrm>
        </p:spPr>
        <p:txBody>
          <a:bodyPr>
            <a:normAutofit fontScale="92500" lnSpcReduction="10000"/>
          </a:bodyPr>
          <a:lstStyle/>
          <a:p>
            <a:pPr>
              <a:lnSpc>
                <a:spcPct val="90000"/>
              </a:lnSpc>
            </a:pPr>
            <a:r>
              <a:rPr lang="nl-NL" sz="1700" b="1" dirty="0" err="1">
                <a:solidFill>
                  <a:srgbClr val="262626"/>
                </a:solidFill>
              </a:rPr>
              <a:t>Poieses</a:t>
            </a:r>
            <a:r>
              <a:rPr lang="nl-NL" sz="1700" dirty="0">
                <a:solidFill>
                  <a:srgbClr val="262626"/>
                </a:solidFill>
              </a:rPr>
              <a:t> </a:t>
            </a:r>
            <a:r>
              <a:rPr lang="nl-NL" sz="1700" dirty="0">
                <a:solidFill>
                  <a:srgbClr val="262626"/>
                </a:solidFill>
                <a:sym typeface="Wingdings" pitchFamily="2" charset="2"/>
              </a:rPr>
              <a:t> bereiken van een doel door een activiteit. </a:t>
            </a:r>
          </a:p>
          <a:p>
            <a:pPr>
              <a:lnSpc>
                <a:spcPct val="90000"/>
              </a:lnSpc>
            </a:pPr>
            <a:r>
              <a:rPr lang="nl-NL" sz="1700" dirty="0">
                <a:solidFill>
                  <a:srgbClr val="262626"/>
                </a:solidFill>
                <a:sym typeface="Wingdings" pitchFamily="2" charset="2"/>
              </a:rPr>
              <a:t>Vb. Hardlopen om af te vallen óf hardlopen om een wedstrijd te winnen.</a:t>
            </a:r>
          </a:p>
          <a:p>
            <a:pPr>
              <a:lnSpc>
                <a:spcPct val="90000"/>
              </a:lnSpc>
            </a:pPr>
            <a:endParaRPr lang="nl-NL" sz="1700" dirty="0">
              <a:solidFill>
                <a:srgbClr val="262626"/>
              </a:solidFill>
              <a:sym typeface="Wingdings" pitchFamily="2" charset="2"/>
            </a:endParaRPr>
          </a:p>
          <a:p>
            <a:pPr>
              <a:lnSpc>
                <a:spcPct val="90000"/>
              </a:lnSpc>
            </a:pPr>
            <a:r>
              <a:rPr lang="nl-NL" sz="1700" b="1" dirty="0">
                <a:solidFill>
                  <a:srgbClr val="262626"/>
                </a:solidFill>
                <a:sym typeface="Wingdings" pitchFamily="2" charset="2"/>
              </a:rPr>
              <a:t>Praxis </a:t>
            </a:r>
            <a:r>
              <a:rPr lang="nl-NL" sz="1700" dirty="0">
                <a:solidFill>
                  <a:srgbClr val="262626"/>
                </a:solidFill>
                <a:sym typeface="Wingdings" pitchFamily="2" charset="2"/>
              </a:rPr>
              <a:t> De activiteit is tevens het doel. </a:t>
            </a:r>
          </a:p>
          <a:p>
            <a:pPr>
              <a:lnSpc>
                <a:spcPct val="90000"/>
              </a:lnSpc>
            </a:pPr>
            <a:r>
              <a:rPr lang="nl-NL" sz="1700" dirty="0">
                <a:solidFill>
                  <a:srgbClr val="262626"/>
                </a:solidFill>
                <a:sym typeface="Wingdings" pitchFamily="2" charset="2"/>
              </a:rPr>
              <a:t>Vb. Hardlopen om het genoegen van het lopen zelf. </a:t>
            </a:r>
          </a:p>
          <a:p>
            <a:pPr>
              <a:lnSpc>
                <a:spcPct val="90000"/>
              </a:lnSpc>
            </a:pPr>
            <a:endParaRPr lang="nl-NL" sz="1700" dirty="0">
              <a:solidFill>
                <a:srgbClr val="262626"/>
              </a:solidFill>
              <a:sym typeface="Wingdings" pitchFamily="2" charset="2"/>
            </a:endParaRPr>
          </a:p>
          <a:p>
            <a:pPr>
              <a:lnSpc>
                <a:spcPct val="90000"/>
              </a:lnSpc>
            </a:pPr>
            <a:r>
              <a:rPr lang="nl-NL" sz="1700" dirty="0">
                <a:solidFill>
                  <a:srgbClr val="262626"/>
                </a:solidFill>
                <a:sym typeface="Wingdings" pitchFamily="2" charset="2"/>
              </a:rPr>
              <a:t>Volgens Aristoteles is het menselijk leven als praxis: </a:t>
            </a:r>
          </a:p>
          <a:p>
            <a:pPr marL="0" indent="0">
              <a:lnSpc>
                <a:spcPct val="90000"/>
              </a:lnSpc>
              <a:buNone/>
            </a:pPr>
            <a:r>
              <a:rPr lang="nl-NL" sz="1700" dirty="0">
                <a:solidFill>
                  <a:srgbClr val="262626"/>
                </a:solidFill>
                <a:sym typeface="Wingdings" pitchFamily="2" charset="2"/>
              </a:rPr>
              <a:t>“ Het doel van het leven is om uiteindelijk goed te leven.”</a:t>
            </a:r>
          </a:p>
          <a:p>
            <a:pPr marL="0" indent="0">
              <a:lnSpc>
                <a:spcPct val="90000"/>
              </a:lnSpc>
              <a:buNone/>
            </a:pPr>
            <a:endParaRPr lang="nl-NL" sz="1700" dirty="0">
              <a:solidFill>
                <a:srgbClr val="262626"/>
              </a:solidFill>
              <a:sym typeface="Wingdings" pitchFamily="2" charset="2"/>
            </a:endParaRPr>
          </a:p>
          <a:p>
            <a:pPr marL="0" indent="0">
              <a:lnSpc>
                <a:spcPct val="90000"/>
              </a:lnSpc>
              <a:buNone/>
            </a:pPr>
            <a:r>
              <a:rPr lang="nl-NL" sz="1700" dirty="0">
                <a:solidFill>
                  <a:srgbClr val="262626"/>
                </a:solidFill>
                <a:sym typeface="Wingdings" pitchFamily="2" charset="2"/>
              </a:rPr>
              <a:t>Wie heeft er een eigen voorbeeld?</a:t>
            </a:r>
          </a:p>
          <a:p>
            <a:pPr marL="0" indent="0">
              <a:lnSpc>
                <a:spcPct val="90000"/>
              </a:lnSpc>
              <a:buNone/>
            </a:pPr>
            <a:endParaRPr lang="nl-NL" sz="1700" dirty="0">
              <a:solidFill>
                <a:srgbClr val="262626"/>
              </a:solidFill>
              <a:sym typeface="Wingdings" pitchFamily="2" charset="2"/>
            </a:endParaRPr>
          </a:p>
          <a:p>
            <a:pPr>
              <a:lnSpc>
                <a:spcPct val="90000"/>
              </a:lnSpc>
            </a:pPr>
            <a:endParaRPr lang="nl-NL" sz="1700" dirty="0">
              <a:solidFill>
                <a:srgbClr val="262626"/>
              </a:solidFill>
            </a:endParaRPr>
          </a:p>
        </p:txBody>
      </p:sp>
      <p:pic>
        <p:nvPicPr>
          <p:cNvPr id="9222" name="Picture 6" descr="Starten met hardlopen - een aantal tips om jouw hardloopcarriere te starten">
            <a:extLst>
              <a:ext uri="{FF2B5EF4-FFF2-40B4-BE49-F238E27FC236}">
                <a16:creationId xmlns:a16="http://schemas.microsoft.com/office/drawing/2014/main" id="{C58BE125-4811-1943-9AD6-3D909459B27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4892" b="838"/>
          <a:stretch/>
        </p:blipFill>
        <p:spPr bwMode="auto">
          <a:xfrm>
            <a:off x="8085026" y="3356948"/>
            <a:ext cx="2739728" cy="1541103"/>
          </a:xfrm>
          <a:prstGeom prst="rect">
            <a:avLst/>
          </a:prstGeom>
          <a:noFill/>
          <a:ln w="57150" cmpd="thickThin">
            <a:solidFill>
              <a:srgbClr val="7F7F7F"/>
            </a:solidFill>
            <a:miter lim="800000"/>
          </a:ln>
          <a:extLst>
            <a:ext uri="{909E8E84-426E-40DD-AFC4-6F175D3DCCD1}">
              <a14:hiddenFill xmlns:a14="http://schemas.microsoft.com/office/drawing/2010/main">
                <a:solidFill>
                  <a:srgbClr val="FFFFFF"/>
                </a:solidFill>
              </a14:hiddenFill>
            </a:ext>
          </a:extLst>
        </p:spPr>
      </p:pic>
      <p:sp>
        <p:nvSpPr>
          <p:cNvPr id="4" name="AutoShape 2" descr="Hardlopen? Zo blijf je gemotiveerd en houd je het vol | Marie Claire">
            <a:extLst>
              <a:ext uri="{FF2B5EF4-FFF2-40B4-BE49-F238E27FC236}">
                <a16:creationId xmlns:a16="http://schemas.microsoft.com/office/drawing/2014/main" id="{E7B36B87-8176-BF46-A1D2-6C02382DDC2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 name="Audio Recording 28 jun. 2021 15:29:58" descr="Audio Recording 28 jun. 2021 15:29:58">
            <a:hlinkClick r:id="" action="ppaction://media"/>
            <a:extLst>
              <a:ext uri="{FF2B5EF4-FFF2-40B4-BE49-F238E27FC236}">
                <a16:creationId xmlns:a16="http://schemas.microsoft.com/office/drawing/2014/main" id="{BB6B6057-43CD-A343-A743-6D5EA21EA40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63160" y="279400"/>
            <a:ext cx="812800" cy="812800"/>
          </a:xfrm>
          <a:prstGeom prst="rect">
            <a:avLst/>
          </a:prstGeom>
        </p:spPr>
      </p:pic>
    </p:spTree>
    <p:extLst>
      <p:ext uri="{BB962C8B-B14F-4D97-AF65-F5344CB8AC3E}">
        <p14:creationId xmlns:p14="http://schemas.microsoft.com/office/powerpoint/2010/main" val="232755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29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578BC6-785C-DD41-941D-9761CE56CFCD}"/>
              </a:ext>
            </a:extLst>
          </p:cNvPr>
          <p:cNvSpPr>
            <a:spLocks noGrp="1"/>
          </p:cNvSpPr>
          <p:nvPr>
            <p:ph type="title"/>
          </p:nvPr>
        </p:nvSpPr>
        <p:spPr>
          <a:xfrm>
            <a:off x="1295402" y="982132"/>
            <a:ext cx="9601196" cy="1303867"/>
          </a:xfrm>
        </p:spPr>
        <p:txBody>
          <a:bodyPr>
            <a:normAutofit/>
          </a:bodyPr>
          <a:lstStyle/>
          <a:p>
            <a:r>
              <a:rPr lang="nl-NL">
                <a:solidFill>
                  <a:srgbClr val="262626"/>
                </a:solidFill>
              </a:rPr>
              <a:t>Relatie deugdethiek en beroepsethiek</a:t>
            </a:r>
          </a:p>
        </p:txBody>
      </p:sp>
      <p:graphicFrame>
        <p:nvGraphicFramePr>
          <p:cNvPr id="5" name="Tijdelijke aanduiding voor inhoud 2">
            <a:extLst>
              <a:ext uri="{FF2B5EF4-FFF2-40B4-BE49-F238E27FC236}">
                <a16:creationId xmlns:a16="http://schemas.microsoft.com/office/drawing/2014/main" id="{E521ADC1-5D39-4E68-AEBE-40325C7D517C}"/>
              </a:ext>
            </a:extLst>
          </p:cNvPr>
          <p:cNvGraphicFramePr>
            <a:graphicFrameLocks noGrp="1"/>
          </p:cNvGraphicFramePr>
          <p:nvPr>
            <p:ph idx="1"/>
            <p:extLst>
              <p:ext uri="{D42A27DB-BD31-4B8C-83A1-F6EECF244321}">
                <p14:modId xmlns:p14="http://schemas.microsoft.com/office/powerpoint/2010/main" val="3776022051"/>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Audio Recording 28 jun. 2021 15:34:42" descr="Audio Recording 28 jun. 2021 15:34:42">
            <a:hlinkClick r:id="" action="ppaction://media"/>
            <a:extLst>
              <a:ext uri="{FF2B5EF4-FFF2-40B4-BE49-F238E27FC236}">
                <a16:creationId xmlns:a16="http://schemas.microsoft.com/office/drawing/2014/main" id="{C1C8596C-914D-BB4F-AF9A-53EF713AFE4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308131" y="210555"/>
            <a:ext cx="812800" cy="812800"/>
          </a:xfrm>
          <a:prstGeom prst="rect">
            <a:avLst/>
          </a:prstGeom>
        </p:spPr>
      </p:pic>
    </p:spTree>
    <p:extLst>
      <p:ext uri="{BB962C8B-B14F-4D97-AF65-F5344CB8AC3E}">
        <p14:creationId xmlns:p14="http://schemas.microsoft.com/office/powerpoint/2010/main" val="307024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6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3EA9D9-938C-C14F-978A-4431EDD53BB2}"/>
              </a:ext>
            </a:extLst>
          </p:cNvPr>
          <p:cNvSpPr>
            <a:spLocks noGrp="1"/>
          </p:cNvSpPr>
          <p:nvPr>
            <p:ph type="title"/>
          </p:nvPr>
        </p:nvSpPr>
        <p:spPr/>
        <p:txBody>
          <a:bodyPr/>
          <a:lstStyle/>
          <a:p>
            <a:r>
              <a:rPr lang="nl-NL" dirty="0"/>
              <a:t>Herhaling leerdoelen</a:t>
            </a:r>
          </a:p>
        </p:txBody>
      </p:sp>
      <p:sp>
        <p:nvSpPr>
          <p:cNvPr id="3" name="Tijdelijke aanduiding voor inhoud 2">
            <a:extLst>
              <a:ext uri="{FF2B5EF4-FFF2-40B4-BE49-F238E27FC236}">
                <a16:creationId xmlns:a16="http://schemas.microsoft.com/office/drawing/2014/main" id="{AD3CFCA0-A409-D84D-AAC5-694C6A8F3F1C}"/>
              </a:ext>
            </a:extLst>
          </p:cNvPr>
          <p:cNvSpPr>
            <a:spLocks noGrp="1"/>
          </p:cNvSpPr>
          <p:nvPr>
            <p:ph idx="1"/>
          </p:nvPr>
        </p:nvSpPr>
        <p:spPr/>
        <p:txBody>
          <a:bodyPr>
            <a:normAutofit fontScale="92500" lnSpcReduction="10000"/>
          </a:bodyPr>
          <a:lstStyle/>
          <a:p>
            <a:r>
              <a:rPr lang="nl-NL" dirty="0"/>
              <a:t>Aan het einde van de les kun je….</a:t>
            </a:r>
          </a:p>
          <a:p>
            <a:pPr>
              <a:buFont typeface="Wingdings" pitchFamily="2" charset="2"/>
              <a:buChar char="Ø"/>
            </a:pPr>
            <a:r>
              <a:rPr lang="nl-NL" dirty="0"/>
              <a:t> Benoemen wat ethiek inhoud;</a:t>
            </a:r>
          </a:p>
          <a:p>
            <a:pPr>
              <a:buFont typeface="Wingdings" pitchFamily="2" charset="2"/>
              <a:buChar char="Ø"/>
            </a:pPr>
            <a:r>
              <a:rPr lang="nl-NL" dirty="0"/>
              <a:t> Beschrijven wat kenmerken zijn van een dilemma;</a:t>
            </a:r>
          </a:p>
          <a:p>
            <a:pPr>
              <a:buFont typeface="Wingdings" pitchFamily="2" charset="2"/>
              <a:buChar char="Ø"/>
            </a:pPr>
            <a:r>
              <a:rPr lang="nl-NL" dirty="0"/>
              <a:t> Uitleggen wat deugdethiek inhoud;</a:t>
            </a:r>
          </a:p>
          <a:p>
            <a:pPr>
              <a:buFont typeface="Wingdings" pitchFamily="2" charset="2"/>
              <a:buChar char="Ø"/>
            </a:pPr>
            <a:r>
              <a:rPr lang="nl-NL" dirty="0"/>
              <a:t> Vertellen wat eudaimonia te maken heeft met deugethiek;</a:t>
            </a:r>
          </a:p>
          <a:p>
            <a:pPr>
              <a:buFont typeface="Wingdings" pitchFamily="2" charset="2"/>
              <a:buChar char="Ø"/>
            </a:pPr>
            <a:r>
              <a:rPr lang="nl-NL" dirty="0"/>
              <a:t> Uitleggen wat de begrippen </a:t>
            </a:r>
            <a:r>
              <a:rPr lang="nl-NL" dirty="0" err="1"/>
              <a:t>poiesis</a:t>
            </a:r>
            <a:r>
              <a:rPr lang="nl-NL" dirty="0"/>
              <a:t> en praxis betekenen;</a:t>
            </a:r>
          </a:p>
          <a:p>
            <a:pPr>
              <a:buFont typeface="Wingdings" pitchFamily="2" charset="2"/>
              <a:buChar char="Ø"/>
            </a:pPr>
            <a:r>
              <a:rPr lang="nl-NL" dirty="0"/>
              <a:t> Beschrijven wat de relatie is tussen deugethiek en beroepsethiek.</a:t>
            </a:r>
          </a:p>
          <a:p>
            <a:endParaRPr lang="nl-NL" dirty="0"/>
          </a:p>
        </p:txBody>
      </p:sp>
    </p:spTree>
    <p:extLst>
      <p:ext uri="{BB962C8B-B14F-4D97-AF65-F5344CB8AC3E}">
        <p14:creationId xmlns:p14="http://schemas.microsoft.com/office/powerpoint/2010/main" val="881795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DE82F-6401-6246-A71D-C7CE2C2EDB60}"/>
              </a:ext>
            </a:extLst>
          </p:cNvPr>
          <p:cNvSpPr>
            <a:spLocks noGrp="1"/>
          </p:cNvSpPr>
          <p:nvPr>
            <p:ph type="title"/>
          </p:nvPr>
        </p:nvSpPr>
        <p:spPr/>
        <p:txBody>
          <a:bodyPr/>
          <a:lstStyle/>
          <a:p>
            <a:r>
              <a:rPr lang="nl-NL"/>
              <a:t>Bezig met de opdrachten</a:t>
            </a:r>
            <a:endParaRPr lang="nl-NL" dirty="0"/>
          </a:p>
        </p:txBody>
      </p:sp>
      <p:sp>
        <p:nvSpPr>
          <p:cNvPr id="3" name="Tijdelijke aanduiding voor inhoud 2">
            <a:extLst>
              <a:ext uri="{FF2B5EF4-FFF2-40B4-BE49-F238E27FC236}">
                <a16:creationId xmlns:a16="http://schemas.microsoft.com/office/drawing/2014/main" id="{BD250EE9-A1F5-B04F-B7CD-DC4923633CE3}"/>
              </a:ext>
            </a:extLst>
          </p:cNvPr>
          <p:cNvSpPr>
            <a:spLocks noGrp="1"/>
          </p:cNvSpPr>
          <p:nvPr>
            <p:ph idx="1"/>
          </p:nvPr>
        </p:nvSpPr>
        <p:spPr>
          <a:xfrm>
            <a:off x="1295402" y="2867201"/>
            <a:ext cx="2464275" cy="1123598"/>
          </a:xfrm>
        </p:spPr>
        <p:txBody>
          <a:bodyPr>
            <a:normAutofit fontScale="92500"/>
          </a:bodyPr>
          <a:lstStyle/>
          <a:p>
            <a:r>
              <a:rPr lang="nl-NL" dirty="0"/>
              <a:t>Staan op de ELO</a:t>
            </a:r>
          </a:p>
          <a:p>
            <a:r>
              <a:rPr lang="nl-NL" dirty="0"/>
              <a:t>Zelfstandig</a:t>
            </a:r>
          </a:p>
          <a:p>
            <a:pPr marL="0" indent="0">
              <a:buNone/>
            </a:pPr>
            <a:endParaRPr lang="nl-NL" dirty="0"/>
          </a:p>
          <a:p>
            <a:endParaRPr lang="nl-NL" dirty="0"/>
          </a:p>
        </p:txBody>
      </p:sp>
      <p:pic>
        <p:nvPicPr>
          <p:cNvPr id="3074" name="Picture 2" descr="Met deze 4 maatregelen overleeft het mkb de coronacrisis - FM.nl -  Financieel Management, hét platform in finance met praktijkinformatie,  visie &amp;amp; trends">
            <a:extLst>
              <a:ext uri="{FF2B5EF4-FFF2-40B4-BE49-F238E27FC236}">
                <a16:creationId xmlns:a16="http://schemas.microsoft.com/office/drawing/2014/main" id="{43F293D4-5D6A-564A-B15C-79FF7C021A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613" y="4117910"/>
            <a:ext cx="2812733" cy="1757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430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F9413CAB-67BB-0045-AB62-C700DE76DAB1}"/>
              </a:ext>
            </a:extLst>
          </p:cNvPr>
          <p:cNvSpPr>
            <a:spLocks noGrp="1"/>
          </p:cNvSpPr>
          <p:nvPr>
            <p:ph type="title"/>
          </p:nvPr>
        </p:nvSpPr>
        <p:spPr>
          <a:xfrm>
            <a:off x="1055599" y="1055077"/>
            <a:ext cx="2532909" cy="4794578"/>
          </a:xfrm>
        </p:spPr>
        <p:txBody>
          <a:bodyPr>
            <a:normAutofit/>
          </a:bodyPr>
          <a:lstStyle/>
          <a:p>
            <a:r>
              <a:rPr lang="nl-NL" sz="3100">
                <a:solidFill>
                  <a:srgbClr val="262626"/>
                </a:solidFill>
              </a:rPr>
              <a:t>Verwachtingen</a:t>
            </a: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ijdelijke aanduiding voor inhoud 2">
            <a:extLst>
              <a:ext uri="{FF2B5EF4-FFF2-40B4-BE49-F238E27FC236}">
                <a16:creationId xmlns:a16="http://schemas.microsoft.com/office/drawing/2014/main" id="{9BF70E00-66C7-4A62-9C57-82CAB6BCE37B}"/>
              </a:ext>
            </a:extLst>
          </p:cNvPr>
          <p:cNvGraphicFramePr>
            <a:graphicFrameLocks noGrp="1"/>
          </p:cNvGraphicFramePr>
          <p:nvPr>
            <p:ph idx="1"/>
            <p:extLst>
              <p:ext uri="{D42A27DB-BD31-4B8C-83A1-F6EECF244321}">
                <p14:modId xmlns:p14="http://schemas.microsoft.com/office/powerpoint/2010/main" val="47294576"/>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Audio Recording 28 jun. 2021 14:37:29" descr="Audio Recording 28 jun. 2021 14:37:29">
            <a:hlinkClick r:id="" action="ppaction://media"/>
            <a:extLst>
              <a:ext uri="{FF2B5EF4-FFF2-40B4-BE49-F238E27FC236}">
                <a16:creationId xmlns:a16="http://schemas.microsoft.com/office/drawing/2014/main" id="{BAEB3B55-FC32-7746-A1B4-3CA40674C219}"/>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42799" y="203200"/>
            <a:ext cx="812800" cy="812800"/>
          </a:xfrm>
          <a:prstGeom prst="rect">
            <a:avLst/>
          </a:prstGeom>
        </p:spPr>
      </p:pic>
    </p:spTree>
    <p:extLst>
      <p:ext uri="{BB962C8B-B14F-4D97-AF65-F5344CB8AC3E}">
        <p14:creationId xmlns:p14="http://schemas.microsoft.com/office/powerpoint/2010/main" val="151971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76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3F288-7C9C-D840-BD98-6F12AB148CBB}"/>
              </a:ext>
            </a:extLst>
          </p:cNvPr>
          <p:cNvSpPr>
            <a:spLocks noGrp="1"/>
          </p:cNvSpPr>
          <p:nvPr>
            <p:ph type="title"/>
          </p:nvPr>
        </p:nvSpPr>
        <p:spPr>
          <a:xfrm>
            <a:off x="1295402" y="982132"/>
            <a:ext cx="9601196" cy="1303867"/>
          </a:xfrm>
        </p:spPr>
        <p:txBody>
          <a:bodyPr>
            <a:normAutofit/>
          </a:bodyPr>
          <a:lstStyle/>
          <a:p>
            <a:r>
              <a:rPr lang="nl-NL"/>
              <a:t>Planning</a:t>
            </a:r>
          </a:p>
        </p:txBody>
      </p:sp>
      <p:sp>
        <p:nvSpPr>
          <p:cNvPr id="3" name="Tijdelijke aanduiding voor inhoud 2">
            <a:extLst>
              <a:ext uri="{FF2B5EF4-FFF2-40B4-BE49-F238E27FC236}">
                <a16:creationId xmlns:a16="http://schemas.microsoft.com/office/drawing/2014/main" id="{EAA5728E-D43A-394F-B55C-4A93CD1667EC}"/>
              </a:ext>
            </a:extLst>
          </p:cNvPr>
          <p:cNvSpPr>
            <a:spLocks noGrp="1"/>
          </p:cNvSpPr>
          <p:nvPr>
            <p:ph idx="1"/>
          </p:nvPr>
        </p:nvSpPr>
        <p:spPr>
          <a:xfrm>
            <a:off x="1295402" y="2285999"/>
            <a:ext cx="6256866" cy="3318936"/>
          </a:xfrm>
        </p:spPr>
        <p:txBody>
          <a:bodyPr>
            <a:normAutofit/>
          </a:bodyPr>
          <a:lstStyle/>
          <a:p>
            <a:pPr marL="0" indent="0">
              <a:lnSpc>
                <a:spcPct val="90000"/>
              </a:lnSpc>
              <a:buNone/>
            </a:pPr>
            <a:endParaRPr lang="nl-NL" sz="1700" dirty="0"/>
          </a:p>
          <a:p>
            <a:pPr>
              <a:lnSpc>
                <a:spcPct val="90000"/>
              </a:lnSpc>
            </a:pPr>
            <a:r>
              <a:rPr lang="nl-NL" sz="1700" dirty="0"/>
              <a:t>Leerdoelen</a:t>
            </a:r>
          </a:p>
          <a:p>
            <a:pPr>
              <a:lnSpc>
                <a:spcPct val="90000"/>
              </a:lnSpc>
            </a:pPr>
            <a:r>
              <a:rPr lang="nl-NL" sz="1700" dirty="0"/>
              <a:t>Inleiding ethiek</a:t>
            </a:r>
          </a:p>
          <a:p>
            <a:pPr>
              <a:lnSpc>
                <a:spcPct val="90000"/>
              </a:lnSpc>
            </a:pPr>
            <a:r>
              <a:rPr lang="nl-NL" sz="1700" dirty="0"/>
              <a:t>Dilemma’s </a:t>
            </a:r>
          </a:p>
          <a:p>
            <a:pPr>
              <a:lnSpc>
                <a:spcPct val="90000"/>
              </a:lnSpc>
            </a:pPr>
            <a:r>
              <a:rPr lang="nl-NL" sz="1700" dirty="0"/>
              <a:t>Deugdethiek</a:t>
            </a:r>
          </a:p>
          <a:p>
            <a:pPr>
              <a:lnSpc>
                <a:spcPct val="90000"/>
              </a:lnSpc>
            </a:pPr>
            <a:r>
              <a:rPr lang="nl-NL" sz="1700" dirty="0"/>
              <a:t>Eudaimonia </a:t>
            </a:r>
          </a:p>
          <a:p>
            <a:pPr>
              <a:lnSpc>
                <a:spcPct val="90000"/>
              </a:lnSpc>
            </a:pPr>
            <a:r>
              <a:rPr lang="nl-NL" sz="1700" dirty="0"/>
              <a:t>De deugd moet passen bij de rol die je hebt</a:t>
            </a:r>
          </a:p>
          <a:p>
            <a:pPr>
              <a:lnSpc>
                <a:spcPct val="90000"/>
              </a:lnSpc>
            </a:pPr>
            <a:r>
              <a:rPr lang="nl-NL" sz="1700" dirty="0" err="1"/>
              <a:t>Poieses</a:t>
            </a:r>
            <a:r>
              <a:rPr lang="nl-NL" sz="1700" dirty="0"/>
              <a:t> en praxis</a:t>
            </a:r>
          </a:p>
          <a:p>
            <a:pPr>
              <a:lnSpc>
                <a:spcPct val="90000"/>
              </a:lnSpc>
            </a:pPr>
            <a:r>
              <a:rPr lang="nl-NL" sz="1700" dirty="0"/>
              <a:t>Relatie deugdethiek en beroepsethiek</a:t>
            </a:r>
          </a:p>
          <a:p>
            <a:pPr>
              <a:lnSpc>
                <a:spcPct val="90000"/>
              </a:lnSpc>
            </a:pPr>
            <a:endParaRPr lang="nl-NL" sz="1700" dirty="0"/>
          </a:p>
          <a:p>
            <a:pPr>
              <a:lnSpc>
                <a:spcPct val="90000"/>
              </a:lnSpc>
            </a:pPr>
            <a:endParaRPr lang="nl-NL" sz="1700" dirty="0"/>
          </a:p>
        </p:txBody>
      </p:sp>
      <p:pic>
        <p:nvPicPr>
          <p:cNvPr id="5" name="Picture 4">
            <a:extLst>
              <a:ext uri="{FF2B5EF4-FFF2-40B4-BE49-F238E27FC236}">
                <a16:creationId xmlns:a16="http://schemas.microsoft.com/office/drawing/2014/main" id="{83AFA226-7C5C-49C3-83D3-6C8D9994E8AB}"/>
              </a:ext>
            </a:extLst>
          </p:cNvPr>
          <p:cNvPicPr>
            <a:picLocks noChangeAspect="1"/>
          </p:cNvPicPr>
          <p:nvPr/>
        </p:nvPicPr>
        <p:blipFill rotWithShape="1">
          <a:blip r:embed="rId5"/>
          <a:srcRect r="35892"/>
          <a:stretch/>
        </p:blipFill>
        <p:spPr>
          <a:xfrm>
            <a:off x="8085026" y="2701180"/>
            <a:ext cx="2739728" cy="2852640"/>
          </a:xfrm>
          <a:prstGeom prst="rect">
            <a:avLst/>
          </a:prstGeom>
          <a:ln w="57150" cmpd="thickThin">
            <a:solidFill>
              <a:schemeClr val="tx1">
                <a:lumMod val="50000"/>
                <a:lumOff val="50000"/>
              </a:schemeClr>
            </a:solidFill>
            <a:miter lim="800000"/>
          </a:ln>
        </p:spPr>
      </p:pic>
      <p:pic>
        <p:nvPicPr>
          <p:cNvPr id="4" name="Audio Recording 28 jun. 2021 14:39:18" descr="Audio Recording 28 jun. 2021 14:39:18">
            <a:hlinkClick r:id="" action="ppaction://media"/>
            <a:extLst>
              <a:ext uri="{FF2B5EF4-FFF2-40B4-BE49-F238E27FC236}">
                <a16:creationId xmlns:a16="http://schemas.microsoft.com/office/drawing/2014/main" id="{30161028-F21D-9146-B060-C3641CD4F03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86266" y="169332"/>
            <a:ext cx="812800" cy="812800"/>
          </a:xfrm>
          <a:prstGeom prst="rect">
            <a:avLst/>
          </a:prstGeom>
        </p:spPr>
      </p:pic>
    </p:spTree>
    <p:extLst>
      <p:ext uri="{BB962C8B-B14F-4D97-AF65-F5344CB8AC3E}">
        <p14:creationId xmlns:p14="http://schemas.microsoft.com/office/powerpoint/2010/main" val="351809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2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3FF5C4-3D0B-6C4A-AEE8-6E8C02090AD0}"/>
              </a:ext>
            </a:extLst>
          </p:cNvPr>
          <p:cNvSpPr>
            <a:spLocks noGrp="1"/>
          </p:cNvSpPr>
          <p:nvPr>
            <p:ph type="title"/>
          </p:nvPr>
        </p:nvSpPr>
        <p:spPr/>
        <p:txBody>
          <a:bodyPr/>
          <a:lstStyle/>
          <a:p>
            <a:r>
              <a:rPr lang="nl-NL"/>
              <a:t>Leerdoelen</a:t>
            </a:r>
            <a:endParaRPr lang="nl-NL" dirty="0"/>
          </a:p>
        </p:txBody>
      </p:sp>
      <p:sp>
        <p:nvSpPr>
          <p:cNvPr id="3" name="Tijdelijke aanduiding voor inhoud 2">
            <a:extLst>
              <a:ext uri="{FF2B5EF4-FFF2-40B4-BE49-F238E27FC236}">
                <a16:creationId xmlns:a16="http://schemas.microsoft.com/office/drawing/2014/main" id="{BB36A83C-E13D-3643-BD15-817B6695FD25}"/>
              </a:ext>
            </a:extLst>
          </p:cNvPr>
          <p:cNvSpPr>
            <a:spLocks noGrp="1"/>
          </p:cNvSpPr>
          <p:nvPr>
            <p:ph idx="1"/>
          </p:nvPr>
        </p:nvSpPr>
        <p:spPr>
          <a:xfrm>
            <a:off x="1000125" y="2556932"/>
            <a:ext cx="9896472" cy="3318936"/>
          </a:xfrm>
        </p:spPr>
        <p:txBody>
          <a:bodyPr>
            <a:normAutofit fontScale="92500" lnSpcReduction="10000"/>
          </a:bodyPr>
          <a:lstStyle/>
          <a:p>
            <a:r>
              <a:rPr lang="nl-NL" dirty="0"/>
              <a:t>Aan het einde van de les kun je….</a:t>
            </a:r>
          </a:p>
          <a:p>
            <a:pPr>
              <a:buFont typeface="Wingdings" pitchFamily="2" charset="2"/>
              <a:buChar char="Ø"/>
            </a:pPr>
            <a:r>
              <a:rPr lang="nl-NL" dirty="0"/>
              <a:t> Benoemen wat ethiek inhoud;</a:t>
            </a:r>
          </a:p>
          <a:p>
            <a:pPr>
              <a:buFont typeface="Wingdings" pitchFamily="2" charset="2"/>
              <a:buChar char="Ø"/>
            </a:pPr>
            <a:r>
              <a:rPr lang="nl-NL" dirty="0"/>
              <a:t> Beschrijven wat kenmerken zijn van een dilemma;</a:t>
            </a:r>
          </a:p>
          <a:p>
            <a:pPr>
              <a:buFont typeface="Wingdings" pitchFamily="2" charset="2"/>
              <a:buChar char="Ø"/>
            </a:pPr>
            <a:r>
              <a:rPr lang="nl-NL" dirty="0"/>
              <a:t> Uitleggen wat deugdethiek inhoud;</a:t>
            </a:r>
          </a:p>
          <a:p>
            <a:pPr>
              <a:buFont typeface="Wingdings" pitchFamily="2" charset="2"/>
              <a:buChar char="Ø"/>
            </a:pPr>
            <a:r>
              <a:rPr lang="nl-NL" dirty="0"/>
              <a:t> Vertellen wat eudaimonia te maken heeft met deugethiek;</a:t>
            </a:r>
          </a:p>
          <a:p>
            <a:pPr>
              <a:buFont typeface="Wingdings" pitchFamily="2" charset="2"/>
              <a:buChar char="Ø"/>
            </a:pPr>
            <a:r>
              <a:rPr lang="nl-NL" dirty="0"/>
              <a:t> Uitleggen wat de begrippen </a:t>
            </a:r>
            <a:r>
              <a:rPr lang="nl-NL" dirty="0" err="1"/>
              <a:t>poiesis</a:t>
            </a:r>
            <a:r>
              <a:rPr lang="nl-NL" dirty="0"/>
              <a:t> en praxis betekenen;</a:t>
            </a:r>
          </a:p>
          <a:p>
            <a:pPr>
              <a:buFont typeface="Wingdings" pitchFamily="2" charset="2"/>
              <a:buChar char="Ø"/>
            </a:pPr>
            <a:r>
              <a:rPr lang="nl-NL" dirty="0"/>
              <a:t> Beschrijven wat de relatie is tussen deugethiek en beroepsethiek.</a:t>
            </a:r>
          </a:p>
          <a:p>
            <a:pPr>
              <a:buFont typeface="Wingdings" pitchFamily="2" charset="2"/>
              <a:buChar char="Ø"/>
            </a:pPr>
            <a:endParaRPr lang="nl-NL" dirty="0"/>
          </a:p>
          <a:p>
            <a:pPr>
              <a:buFont typeface="Wingdings" pitchFamily="2" charset="2"/>
              <a:buChar char="Ø"/>
            </a:pPr>
            <a:endParaRPr lang="nl-NL" dirty="0"/>
          </a:p>
          <a:p>
            <a:pPr marL="0" indent="0">
              <a:buNone/>
            </a:pPr>
            <a:endParaRPr lang="nl-NL" dirty="0"/>
          </a:p>
          <a:p>
            <a:pPr marL="0" indent="0">
              <a:buNone/>
            </a:pPr>
            <a:endParaRPr lang="nl-NL" dirty="0"/>
          </a:p>
          <a:p>
            <a:pPr>
              <a:buFont typeface="Wingdings" pitchFamily="2" charset="2"/>
              <a:buChar char="Ø"/>
            </a:pPr>
            <a:endParaRPr lang="nl-NL" dirty="0"/>
          </a:p>
          <a:p>
            <a:pPr>
              <a:buFont typeface="Wingdings" pitchFamily="2" charset="2"/>
              <a:buChar char="Ø"/>
            </a:pPr>
            <a:endParaRPr lang="nl-NL" dirty="0"/>
          </a:p>
        </p:txBody>
      </p:sp>
      <p:pic>
        <p:nvPicPr>
          <p:cNvPr id="4" name="Audio Recording 28 jun. 2021 14:40:30" descr="Audio Recording 28 jun. 2021 14:40:30">
            <a:hlinkClick r:id="" action="ppaction://media"/>
            <a:extLst>
              <a:ext uri="{FF2B5EF4-FFF2-40B4-BE49-F238E27FC236}">
                <a16:creationId xmlns:a16="http://schemas.microsoft.com/office/drawing/2014/main" id="{C1D7649E-C653-5F47-82ED-FDF6925D18A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87325" y="211665"/>
            <a:ext cx="812800" cy="812800"/>
          </a:xfrm>
          <a:prstGeom prst="rect">
            <a:avLst/>
          </a:prstGeom>
        </p:spPr>
      </p:pic>
    </p:spTree>
    <p:extLst>
      <p:ext uri="{BB962C8B-B14F-4D97-AF65-F5344CB8AC3E}">
        <p14:creationId xmlns:p14="http://schemas.microsoft.com/office/powerpoint/2010/main" val="405075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7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43AB00-0241-6B48-898D-795CC6828157}"/>
              </a:ext>
            </a:extLst>
          </p:cNvPr>
          <p:cNvSpPr>
            <a:spLocks noGrp="1"/>
          </p:cNvSpPr>
          <p:nvPr>
            <p:ph type="title"/>
          </p:nvPr>
        </p:nvSpPr>
        <p:spPr>
          <a:xfrm>
            <a:off x="1295402" y="982132"/>
            <a:ext cx="9601196" cy="1303867"/>
          </a:xfrm>
        </p:spPr>
        <p:txBody>
          <a:bodyPr>
            <a:normAutofit/>
          </a:bodyPr>
          <a:lstStyle/>
          <a:p>
            <a:r>
              <a:rPr lang="nl-NL">
                <a:solidFill>
                  <a:srgbClr val="262626"/>
                </a:solidFill>
              </a:rPr>
              <a:t>Inleiding ethiek</a:t>
            </a:r>
          </a:p>
        </p:txBody>
      </p:sp>
      <p:pic>
        <p:nvPicPr>
          <p:cNvPr id="1026" name="Picture 2" descr="Claire van Heukelom">
            <a:extLst>
              <a:ext uri="{FF2B5EF4-FFF2-40B4-BE49-F238E27FC236}">
                <a16:creationId xmlns:a16="http://schemas.microsoft.com/office/drawing/2014/main" id="{EA72229C-9BB9-F443-AA01-95A580EF63F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85026" y="3350102"/>
            <a:ext cx="2739728" cy="1554795"/>
          </a:xfrm>
          <a:prstGeom prst="rect">
            <a:avLst/>
          </a:prstGeom>
          <a:noFill/>
          <a:ln w="57150" cmpd="thickThin">
            <a:solidFill>
              <a:srgbClr val="7F7F7F"/>
            </a:solidFill>
            <a:miter lim="800000"/>
          </a:ln>
          <a:extLst>
            <a:ext uri="{909E8E84-426E-40DD-AFC4-6F175D3DCCD1}">
              <a14:hiddenFill xmlns:a14="http://schemas.microsoft.com/office/drawing/2010/main">
                <a:solidFill>
                  <a:srgbClr val="FFFFFF"/>
                </a:solidFill>
              </a14:hiddenFill>
            </a:ext>
          </a:extLst>
        </p:spPr>
      </p:pic>
      <p:graphicFrame>
        <p:nvGraphicFramePr>
          <p:cNvPr id="5" name="Tijdelijke aanduiding voor inhoud 2">
            <a:extLst>
              <a:ext uri="{FF2B5EF4-FFF2-40B4-BE49-F238E27FC236}">
                <a16:creationId xmlns:a16="http://schemas.microsoft.com/office/drawing/2014/main" id="{C49779AE-F1DB-45D4-90D2-FB35DF2D16B6}"/>
              </a:ext>
            </a:extLst>
          </p:cNvPr>
          <p:cNvGraphicFramePr>
            <a:graphicFrameLocks noGrp="1"/>
          </p:cNvGraphicFramePr>
          <p:nvPr>
            <p:ph idx="1"/>
            <p:extLst>
              <p:ext uri="{D42A27DB-BD31-4B8C-83A1-F6EECF244321}">
                <p14:modId xmlns:p14="http://schemas.microsoft.com/office/powerpoint/2010/main" val="257415339"/>
              </p:ext>
            </p:extLst>
          </p:nvPr>
        </p:nvGraphicFramePr>
        <p:xfrm>
          <a:off x="1295402" y="2556932"/>
          <a:ext cx="6256866" cy="331893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Audio Recording 28 jun. 2021 14:55:13" descr="Audio Recording 28 jun. 2021 14:55:13">
            <a:hlinkClick r:id="" action="ppaction://media"/>
            <a:extLst>
              <a:ext uri="{FF2B5EF4-FFF2-40B4-BE49-F238E27FC236}">
                <a16:creationId xmlns:a16="http://schemas.microsoft.com/office/drawing/2014/main" id="{AFA0CBF6-A3D1-9B41-8E76-258FB956CAE6}"/>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397935" y="194732"/>
            <a:ext cx="1109132" cy="1109132"/>
          </a:xfrm>
          <a:prstGeom prst="rect">
            <a:avLst/>
          </a:prstGeom>
        </p:spPr>
      </p:pic>
    </p:spTree>
    <p:extLst>
      <p:ext uri="{BB962C8B-B14F-4D97-AF65-F5344CB8AC3E}">
        <p14:creationId xmlns:p14="http://schemas.microsoft.com/office/powerpoint/2010/main" val="246773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2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49DCF1-9860-3A46-9FDB-527114B433D2}"/>
              </a:ext>
            </a:extLst>
          </p:cNvPr>
          <p:cNvSpPr>
            <a:spLocks noGrp="1"/>
          </p:cNvSpPr>
          <p:nvPr>
            <p:ph type="title"/>
          </p:nvPr>
        </p:nvSpPr>
        <p:spPr/>
        <p:txBody>
          <a:bodyPr/>
          <a:lstStyle/>
          <a:p>
            <a:r>
              <a:rPr lang="nl-NL" dirty="0"/>
              <a:t>Dilemma’s </a:t>
            </a:r>
          </a:p>
        </p:txBody>
      </p:sp>
      <p:sp>
        <p:nvSpPr>
          <p:cNvPr id="3" name="Tijdelijke aanduiding voor inhoud 2">
            <a:extLst>
              <a:ext uri="{FF2B5EF4-FFF2-40B4-BE49-F238E27FC236}">
                <a16:creationId xmlns:a16="http://schemas.microsoft.com/office/drawing/2014/main" id="{5A6A0F17-103F-DD46-A78C-052970EEEB9C}"/>
              </a:ext>
            </a:extLst>
          </p:cNvPr>
          <p:cNvSpPr>
            <a:spLocks noGrp="1"/>
          </p:cNvSpPr>
          <p:nvPr>
            <p:ph idx="1"/>
          </p:nvPr>
        </p:nvSpPr>
        <p:spPr/>
        <p:txBody>
          <a:bodyPr/>
          <a:lstStyle/>
          <a:p>
            <a:r>
              <a:rPr lang="nl-NL" dirty="0"/>
              <a:t>Moeilijke keuze </a:t>
            </a:r>
          </a:p>
          <a:p>
            <a:r>
              <a:rPr lang="nl-NL" dirty="0"/>
              <a:t>Erg aantrekkelijk of juist onaantrekkelijk </a:t>
            </a:r>
          </a:p>
          <a:p>
            <a:r>
              <a:rPr lang="nl-NL" dirty="0"/>
              <a:t>Dwingend karakter </a:t>
            </a:r>
          </a:p>
          <a:p>
            <a:pPr marL="0" indent="0">
              <a:buNone/>
            </a:pPr>
            <a:endParaRPr lang="nl-NL" dirty="0"/>
          </a:p>
          <a:p>
            <a:r>
              <a:rPr lang="nl-NL" dirty="0"/>
              <a:t>Wie heeft er te maken gehad met een dilemma?</a:t>
            </a:r>
          </a:p>
          <a:p>
            <a:r>
              <a:rPr lang="nl-NL" dirty="0"/>
              <a:t>Wat was deze, welke keuze maakte je en waarom?</a:t>
            </a:r>
          </a:p>
        </p:txBody>
      </p:sp>
      <p:pic>
        <p:nvPicPr>
          <p:cNvPr id="2050" name="Picture 2" descr="DILEMMA Wat zou jij doen? - Zorg+Welzijn">
            <a:extLst>
              <a:ext uri="{FF2B5EF4-FFF2-40B4-BE49-F238E27FC236}">
                <a16:creationId xmlns:a16="http://schemas.microsoft.com/office/drawing/2014/main" id="{C1EA9385-512A-FF4F-BA7D-687038E68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5812" y="4017964"/>
            <a:ext cx="2914957" cy="1925638"/>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Recording 28 jun. 2021 15:03:04" descr="Audio Recording 28 jun. 2021 15:03:04">
            <a:hlinkClick r:id="" action="ppaction://media"/>
            <a:extLst>
              <a:ext uri="{FF2B5EF4-FFF2-40B4-BE49-F238E27FC236}">
                <a16:creationId xmlns:a16="http://schemas.microsoft.com/office/drawing/2014/main" id="{C3F8B1B3-684C-CC45-9B98-6C5BDFCC15E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7067" y="194732"/>
            <a:ext cx="1058334" cy="1058334"/>
          </a:xfrm>
          <a:prstGeom prst="rect">
            <a:avLst/>
          </a:prstGeom>
        </p:spPr>
      </p:pic>
    </p:spTree>
    <p:extLst>
      <p:ext uri="{BB962C8B-B14F-4D97-AF65-F5344CB8AC3E}">
        <p14:creationId xmlns:p14="http://schemas.microsoft.com/office/powerpoint/2010/main" val="368274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2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6"/>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7DEDD00-5E71-418B-9C3C-9B71B0182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id="{F08AA894-60A7-4A09-919E-54EF7C3EC8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7">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44680684-9D82-4E2B-9E9A-778390DA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E28899EB-8201-46DC-A208-67136E6BA1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8">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id="{58681DBB-DB5A-40DF-8333-C7E1C945B5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8">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graphicFrame>
        <p:nvGraphicFramePr>
          <p:cNvPr id="5" name="Tijdelijke aanduiding voor inhoud 2">
            <a:extLst>
              <a:ext uri="{FF2B5EF4-FFF2-40B4-BE49-F238E27FC236}">
                <a16:creationId xmlns:a16="http://schemas.microsoft.com/office/drawing/2014/main" id="{600D5168-C850-4B89-A64F-FBFA0D7DB01B}"/>
              </a:ext>
            </a:extLst>
          </p:cNvPr>
          <p:cNvGraphicFramePr>
            <a:graphicFrameLocks noGrp="1"/>
          </p:cNvGraphicFramePr>
          <p:nvPr>
            <p:ph idx="1"/>
            <p:extLst>
              <p:ext uri="{D42A27DB-BD31-4B8C-83A1-F6EECF244321}">
                <p14:modId xmlns:p14="http://schemas.microsoft.com/office/powerpoint/2010/main" val="1154379667"/>
              </p:ext>
            </p:extLst>
          </p:nvPr>
        </p:nvGraphicFramePr>
        <p:xfrm>
          <a:off x="1268765" y="752626"/>
          <a:ext cx="9651294" cy="315643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4098" name="Picture 2" descr="What you think is what you feel (WUTIWUF) | Unravel">
            <a:extLst>
              <a:ext uri="{FF2B5EF4-FFF2-40B4-BE49-F238E27FC236}">
                <a16:creationId xmlns:a16="http://schemas.microsoft.com/office/drawing/2014/main" id="{00698E33-6F11-1C4B-8E6C-EFDD21508CA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69409" y="4246396"/>
            <a:ext cx="3077211" cy="1426816"/>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28 jun. 2021 15:04:52" descr="Audio Recording 28 jun. 2021 15:04:52">
            <a:hlinkClick r:id="" action="ppaction://media"/>
            <a:extLst>
              <a:ext uri="{FF2B5EF4-FFF2-40B4-BE49-F238E27FC236}">
                <a16:creationId xmlns:a16="http://schemas.microsoft.com/office/drawing/2014/main" id="{E3BB7ECA-88E7-7C49-8337-9F0A893DE72C}"/>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647986" y="1068916"/>
            <a:ext cx="812800" cy="812800"/>
          </a:xfrm>
          <a:prstGeom prst="rect">
            <a:avLst/>
          </a:prstGeom>
        </p:spPr>
      </p:pic>
      <p:pic>
        <p:nvPicPr>
          <p:cNvPr id="3" name="Audio Recording 28 jun. 2021 15:05:43" descr="Audio Recording 28 jun. 2021 15:05:43">
            <a:hlinkClick r:id="" action="ppaction://media"/>
            <a:extLst>
              <a:ext uri="{FF2B5EF4-FFF2-40B4-BE49-F238E27FC236}">
                <a16:creationId xmlns:a16="http://schemas.microsoft.com/office/drawing/2014/main" id="{60B0CC01-041E-DF4C-99B5-5D15042305EB}"/>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582611" y="2549662"/>
            <a:ext cx="812800" cy="812800"/>
          </a:xfrm>
          <a:prstGeom prst="rect">
            <a:avLst/>
          </a:prstGeom>
        </p:spPr>
      </p:pic>
    </p:spTree>
    <p:extLst>
      <p:ext uri="{BB962C8B-B14F-4D97-AF65-F5344CB8AC3E}">
        <p14:creationId xmlns:p14="http://schemas.microsoft.com/office/powerpoint/2010/main" val="349703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32"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387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audio>
              <p:cMediaNode vol="80000">
                <p:cTn id="12"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bol.com | Aristoteles, August Messer | 4057664329783 | Boeken">
            <a:extLst>
              <a:ext uri="{FF2B5EF4-FFF2-40B4-BE49-F238E27FC236}">
                <a16:creationId xmlns:a16="http://schemas.microsoft.com/office/drawing/2014/main" id="{1002AA82-4844-6B48-8CDB-5C104D902C37}"/>
              </a:ext>
            </a:extLst>
          </p:cNvPr>
          <p:cNvPicPr>
            <a:picLocks noChangeAspect="1" noChangeArrowheads="1"/>
          </p:cNvPicPr>
          <p:nvPr/>
        </p:nvPicPr>
        <p:blipFill rotWithShape="1">
          <a:blip r:embed="rId4">
            <a:alphaModFix amt="35000"/>
            <a:extLst>
              <a:ext uri="{28A0092B-C50C-407E-A947-70E740481C1C}">
                <a14:useLocalDpi xmlns:a14="http://schemas.microsoft.com/office/drawing/2010/main" val="0"/>
              </a:ext>
            </a:extLst>
          </a:blip>
          <a:srcRect t="7188" b="3656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DB24C9B1-F770-294C-81FA-484C756BB710}"/>
              </a:ext>
            </a:extLst>
          </p:cNvPr>
          <p:cNvSpPr>
            <a:spLocks noGrp="1"/>
          </p:cNvSpPr>
          <p:nvPr>
            <p:ph type="title"/>
          </p:nvPr>
        </p:nvSpPr>
        <p:spPr>
          <a:xfrm>
            <a:off x="1295402" y="982132"/>
            <a:ext cx="9601196" cy="1303867"/>
          </a:xfrm>
        </p:spPr>
        <p:txBody>
          <a:bodyPr>
            <a:normAutofit/>
          </a:bodyPr>
          <a:lstStyle/>
          <a:p>
            <a:r>
              <a:rPr lang="nl-NL" dirty="0">
                <a:solidFill>
                  <a:srgbClr val="FFFFFF"/>
                </a:solidFill>
              </a:rPr>
              <a:t>Deugdethiek</a:t>
            </a:r>
          </a:p>
        </p:txBody>
      </p:sp>
      <p:cxnSp>
        <p:nvCxnSpPr>
          <p:cNvPr id="76" name="Straight Connector 75">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421466"/>
            <a:ext cx="9144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3" name="Tijdelijke aanduiding voor inhoud 2">
            <a:extLst>
              <a:ext uri="{FF2B5EF4-FFF2-40B4-BE49-F238E27FC236}">
                <a16:creationId xmlns:a16="http://schemas.microsoft.com/office/drawing/2014/main" id="{5BD44152-655F-A346-A90A-FAE99EAED130}"/>
              </a:ext>
            </a:extLst>
          </p:cNvPr>
          <p:cNvSpPr>
            <a:spLocks noGrp="1"/>
          </p:cNvSpPr>
          <p:nvPr>
            <p:ph idx="1"/>
          </p:nvPr>
        </p:nvSpPr>
        <p:spPr>
          <a:xfrm>
            <a:off x="1295401" y="2556932"/>
            <a:ext cx="9601196" cy="3318936"/>
          </a:xfrm>
        </p:spPr>
        <p:txBody>
          <a:bodyPr>
            <a:normAutofit/>
          </a:bodyPr>
          <a:lstStyle/>
          <a:p>
            <a:pPr>
              <a:lnSpc>
                <a:spcPct val="90000"/>
              </a:lnSpc>
            </a:pPr>
            <a:r>
              <a:rPr lang="nl-NL" dirty="0">
                <a:solidFill>
                  <a:srgbClr val="FFFFFF"/>
                </a:solidFill>
              </a:rPr>
              <a:t>Filosoof en wetenschapper Aristoteles (384-322 v.Chr.)</a:t>
            </a:r>
          </a:p>
          <a:p>
            <a:pPr>
              <a:lnSpc>
                <a:spcPct val="90000"/>
              </a:lnSpc>
            </a:pPr>
            <a:r>
              <a:rPr lang="nl-NL" dirty="0">
                <a:solidFill>
                  <a:srgbClr val="FFFFFF"/>
                </a:solidFill>
              </a:rPr>
              <a:t>Handelen met een doel</a:t>
            </a:r>
          </a:p>
          <a:p>
            <a:pPr>
              <a:lnSpc>
                <a:spcPct val="90000"/>
              </a:lnSpc>
            </a:pPr>
            <a:r>
              <a:rPr lang="nl-NL" dirty="0">
                <a:solidFill>
                  <a:srgbClr val="FFFFFF"/>
                </a:solidFill>
              </a:rPr>
              <a:t>Deugd </a:t>
            </a:r>
            <a:r>
              <a:rPr lang="nl-NL" dirty="0">
                <a:solidFill>
                  <a:srgbClr val="FFFFFF"/>
                </a:solidFill>
                <a:sym typeface="Wingdings" pitchFamily="2" charset="2"/>
              </a:rPr>
              <a:t> goede karaktereigenschap of goede eigenschap</a:t>
            </a:r>
          </a:p>
          <a:p>
            <a:pPr marL="0" indent="0">
              <a:lnSpc>
                <a:spcPct val="90000"/>
              </a:lnSpc>
              <a:buNone/>
            </a:pPr>
            <a:endParaRPr lang="nl-NL" dirty="0">
              <a:solidFill>
                <a:srgbClr val="FFFFFF"/>
              </a:solidFill>
              <a:sym typeface="Wingdings" pitchFamily="2" charset="2"/>
            </a:endParaRPr>
          </a:p>
          <a:p>
            <a:pPr>
              <a:lnSpc>
                <a:spcPct val="90000"/>
              </a:lnSpc>
            </a:pPr>
            <a:endParaRPr lang="nl-NL" dirty="0">
              <a:solidFill>
                <a:srgbClr val="FFFFFF"/>
              </a:solidFill>
            </a:endParaRPr>
          </a:p>
          <a:p>
            <a:pPr>
              <a:lnSpc>
                <a:spcPct val="90000"/>
              </a:lnSpc>
            </a:pPr>
            <a:endParaRPr lang="nl-NL" dirty="0">
              <a:solidFill>
                <a:srgbClr val="FFFFFF"/>
              </a:solidFill>
            </a:endParaRPr>
          </a:p>
          <a:p>
            <a:pPr>
              <a:lnSpc>
                <a:spcPct val="90000"/>
              </a:lnSpc>
            </a:pPr>
            <a:endParaRPr lang="nl-NL" dirty="0">
              <a:solidFill>
                <a:srgbClr val="FFFFFF"/>
              </a:solidFill>
            </a:endParaRPr>
          </a:p>
        </p:txBody>
      </p:sp>
      <p:pic>
        <p:nvPicPr>
          <p:cNvPr id="4" name="Audio Recording 28 jun. 2021 15:07:33" descr="Audio Recording 28 jun. 2021 15:07:33">
            <a:hlinkClick r:id="" action="ppaction://media"/>
            <a:extLst>
              <a:ext uri="{FF2B5EF4-FFF2-40B4-BE49-F238E27FC236}">
                <a16:creationId xmlns:a16="http://schemas.microsoft.com/office/drawing/2014/main" id="{0F51C209-0CD8-7A49-8579-746A45D7565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41311" y="929665"/>
            <a:ext cx="812800" cy="812800"/>
          </a:xfrm>
          <a:prstGeom prst="rect">
            <a:avLst/>
          </a:prstGeom>
        </p:spPr>
      </p:pic>
    </p:spTree>
    <p:extLst>
      <p:ext uri="{BB962C8B-B14F-4D97-AF65-F5344CB8AC3E}">
        <p14:creationId xmlns:p14="http://schemas.microsoft.com/office/powerpoint/2010/main" val="40409131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21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74968D-5E03-4D4A-AD3E-FF0D8C11CB5F}"/>
              </a:ext>
            </a:extLst>
          </p:cNvPr>
          <p:cNvSpPr>
            <a:spLocks noGrp="1"/>
          </p:cNvSpPr>
          <p:nvPr>
            <p:ph type="title"/>
          </p:nvPr>
        </p:nvSpPr>
        <p:spPr/>
        <p:txBody>
          <a:bodyPr/>
          <a:lstStyle/>
          <a:p>
            <a:r>
              <a:rPr lang="nl-NL" dirty="0"/>
              <a:t>Voorbeelden van deugden</a:t>
            </a:r>
          </a:p>
        </p:txBody>
      </p:sp>
      <p:graphicFrame>
        <p:nvGraphicFramePr>
          <p:cNvPr id="4" name="Tabel 4">
            <a:extLst>
              <a:ext uri="{FF2B5EF4-FFF2-40B4-BE49-F238E27FC236}">
                <a16:creationId xmlns:a16="http://schemas.microsoft.com/office/drawing/2014/main" id="{18A3E9E4-FCD2-5242-BD2F-AFEE93C0E8F1}"/>
              </a:ext>
            </a:extLst>
          </p:cNvPr>
          <p:cNvGraphicFramePr>
            <a:graphicFrameLocks noGrp="1"/>
          </p:cNvGraphicFramePr>
          <p:nvPr>
            <p:ph idx="1"/>
            <p:extLst>
              <p:ext uri="{D42A27DB-BD31-4B8C-83A1-F6EECF244321}">
                <p14:modId xmlns:p14="http://schemas.microsoft.com/office/powerpoint/2010/main" val="784043641"/>
              </p:ext>
            </p:extLst>
          </p:nvPr>
        </p:nvGraphicFramePr>
        <p:xfrm>
          <a:off x="1295400" y="3513190"/>
          <a:ext cx="9601197" cy="1112520"/>
        </p:xfrm>
        <a:graphic>
          <a:graphicData uri="http://schemas.openxmlformats.org/drawingml/2006/table">
            <a:tbl>
              <a:tblPr firstRow="1" bandRow="1">
                <a:tableStyleId>{5C22544A-7EE6-4342-B048-85BDC9FD1C3A}</a:tableStyleId>
              </a:tblPr>
              <a:tblGrid>
                <a:gridCol w="3200399">
                  <a:extLst>
                    <a:ext uri="{9D8B030D-6E8A-4147-A177-3AD203B41FA5}">
                      <a16:colId xmlns:a16="http://schemas.microsoft.com/office/drawing/2014/main" val="3413927821"/>
                    </a:ext>
                  </a:extLst>
                </a:gridCol>
                <a:gridCol w="3200399">
                  <a:extLst>
                    <a:ext uri="{9D8B030D-6E8A-4147-A177-3AD203B41FA5}">
                      <a16:colId xmlns:a16="http://schemas.microsoft.com/office/drawing/2014/main" val="104765804"/>
                    </a:ext>
                  </a:extLst>
                </a:gridCol>
                <a:gridCol w="3200399">
                  <a:extLst>
                    <a:ext uri="{9D8B030D-6E8A-4147-A177-3AD203B41FA5}">
                      <a16:colId xmlns:a16="http://schemas.microsoft.com/office/drawing/2014/main" val="2108805701"/>
                    </a:ext>
                  </a:extLst>
                </a:gridCol>
              </a:tblGrid>
              <a:tr h="370840">
                <a:tc>
                  <a:txBody>
                    <a:bodyPr/>
                    <a:lstStyle/>
                    <a:p>
                      <a:r>
                        <a:rPr lang="nl-NL" b="0" dirty="0">
                          <a:solidFill>
                            <a:schemeClr val="tx1"/>
                          </a:solidFill>
                        </a:rPr>
                        <a:t>Lafheid</a:t>
                      </a:r>
                    </a:p>
                  </a:txBody>
                  <a:tcPr>
                    <a:solidFill>
                      <a:schemeClr val="tx2">
                        <a:lumMod val="20000"/>
                        <a:lumOff val="80000"/>
                      </a:schemeClr>
                    </a:solidFill>
                  </a:tcPr>
                </a:tc>
                <a:tc>
                  <a:txBody>
                    <a:bodyPr/>
                    <a:lstStyle/>
                    <a:p>
                      <a:r>
                        <a:rPr lang="nl-NL" b="0" dirty="0">
                          <a:solidFill>
                            <a:schemeClr val="tx1"/>
                          </a:solidFill>
                        </a:rPr>
                        <a:t>Moed</a:t>
                      </a:r>
                    </a:p>
                  </a:txBody>
                  <a:tcPr>
                    <a:solidFill>
                      <a:schemeClr val="tx2">
                        <a:lumMod val="20000"/>
                        <a:lumOff val="80000"/>
                      </a:schemeClr>
                    </a:solidFill>
                  </a:tcPr>
                </a:tc>
                <a:tc>
                  <a:txBody>
                    <a:bodyPr/>
                    <a:lstStyle/>
                    <a:p>
                      <a:r>
                        <a:rPr lang="nl-NL" b="0" dirty="0">
                          <a:solidFill>
                            <a:schemeClr val="tx1"/>
                          </a:solidFill>
                        </a:rPr>
                        <a:t>Overmoed</a:t>
                      </a:r>
                    </a:p>
                  </a:txBody>
                  <a:tcPr>
                    <a:solidFill>
                      <a:schemeClr val="tx2">
                        <a:lumMod val="20000"/>
                        <a:lumOff val="80000"/>
                      </a:schemeClr>
                    </a:solidFill>
                  </a:tcPr>
                </a:tc>
                <a:extLst>
                  <a:ext uri="{0D108BD9-81ED-4DB2-BD59-A6C34878D82A}">
                    <a16:rowId xmlns:a16="http://schemas.microsoft.com/office/drawing/2014/main" val="1774131720"/>
                  </a:ext>
                </a:extLst>
              </a:tr>
              <a:tr h="370840">
                <a:tc>
                  <a:txBody>
                    <a:bodyPr/>
                    <a:lstStyle/>
                    <a:p>
                      <a:r>
                        <a:rPr lang="nl-NL" dirty="0"/>
                        <a:t>Minachting</a:t>
                      </a:r>
                    </a:p>
                  </a:txBody>
                  <a:tcPr>
                    <a:solidFill>
                      <a:schemeClr val="tx2">
                        <a:lumMod val="40000"/>
                        <a:lumOff val="60000"/>
                      </a:schemeClr>
                    </a:solidFill>
                  </a:tcPr>
                </a:tc>
                <a:tc>
                  <a:txBody>
                    <a:bodyPr/>
                    <a:lstStyle/>
                    <a:p>
                      <a:r>
                        <a:rPr lang="nl-NL" dirty="0"/>
                        <a:t>Vriendelijkheid</a:t>
                      </a:r>
                    </a:p>
                  </a:txBody>
                  <a:tcPr>
                    <a:solidFill>
                      <a:schemeClr val="tx2">
                        <a:lumMod val="40000"/>
                        <a:lumOff val="60000"/>
                      </a:schemeClr>
                    </a:solidFill>
                  </a:tcPr>
                </a:tc>
                <a:tc>
                  <a:txBody>
                    <a:bodyPr/>
                    <a:lstStyle/>
                    <a:p>
                      <a:r>
                        <a:rPr lang="nl-NL" dirty="0"/>
                        <a:t>Toegefelijkheid</a:t>
                      </a:r>
                    </a:p>
                  </a:txBody>
                  <a:tcPr>
                    <a:solidFill>
                      <a:schemeClr val="tx2">
                        <a:lumMod val="40000"/>
                        <a:lumOff val="60000"/>
                      </a:schemeClr>
                    </a:solidFill>
                  </a:tcPr>
                </a:tc>
                <a:extLst>
                  <a:ext uri="{0D108BD9-81ED-4DB2-BD59-A6C34878D82A}">
                    <a16:rowId xmlns:a16="http://schemas.microsoft.com/office/drawing/2014/main" val="947139334"/>
                  </a:ext>
                </a:extLst>
              </a:tr>
              <a:tr h="370840">
                <a:tc>
                  <a:txBody>
                    <a:bodyPr/>
                    <a:lstStyle/>
                    <a:p>
                      <a:r>
                        <a:rPr lang="nl-NL" dirty="0"/>
                        <a:t>verkwisting</a:t>
                      </a:r>
                    </a:p>
                  </a:txBody>
                  <a:tcPr>
                    <a:solidFill>
                      <a:schemeClr val="tx2">
                        <a:lumMod val="60000"/>
                        <a:lumOff val="40000"/>
                      </a:schemeClr>
                    </a:solidFill>
                  </a:tcPr>
                </a:tc>
                <a:tc>
                  <a:txBody>
                    <a:bodyPr/>
                    <a:lstStyle/>
                    <a:p>
                      <a:r>
                        <a:rPr lang="nl-NL" dirty="0"/>
                        <a:t>vrijgevig</a:t>
                      </a:r>
                    </a:p>
                  </a:txBody>
                  <a:tcPr>
                    <a:solidFill>
                      <a:schemeClr val="tx2">
                        <a:lumMod val="60000"/>
                        <a:lumOff val="40000"/>
                      </a:schemeClr>
                    </a:solidFill>
                  </a:tcPr>
                </a:tc>
                <a:tc>
                  <a:txBody>
                    <a:bodyPr/>
                    <a:lstStyle/>
                    <a:p>
                      <a:r>
                        <a:rPr lang="nl-NL" dirty="0"/>
                        <a:t>gierigheid</a:t>
                      </a:r>
                    </a:p>
                  </a:txBody>
                  <a:tcPr>
                    <a:solidFill>
                      <a:schemeClr val="tx2">
                        <a:lumMod val="60000"/>
                        <a:lumOff val="40000"/>
                      </a:schemeClr>
                    </a:solidFill>
                  </a:tcPr>
                </a:tc>
                <a:extLst>
                  <a:ext uri="{0D108BD9-81ED-4DB2-BD59-A6C34878D82A}">
                    <a16:rowId xmlns:a16="http://schemas.microsoft.com/office/drawing/2014/main" val="2698990390"/>
                  </a:ext>
                </a:extLst>
              </a:tr>
            </a:tbl>
          </a:graphicData>
        </a:graphic>
      </p:graphicFrame>
      <p:graphicFrame>
        <p:nvGraphicFramePr>
          <p:cNvPr id="6" name="Tabel 5">
            <a:extLst>
              <a:ext uri="{FF2B5EF4-FFF2-40B4-BE49-F238E27FC236}">
                <a16:creationId xmlns:a16="http://schemas.microsoft.com/office/drawing/2014/main" id="{506650A9-0F1F-C943-AED9-0DCA04367A44}"/>
              </a:ext>
            </a:extLst>
          </p:cNvPr>
          <p:cNvGraphicFramePr>
            <a:graphicFrameLocks noGrp="1"/>
          </p:cNvGraphicFramePr>
          <p:nvPr>
            <p:extLst>
              <p:ext uri="{D42A27DB-BD31-4B8C-83A1-F6EECF244321}">
                <p14:modId xmlns:p14="http://schemas.microsoft.com/office/powerpoint/2010/main" val="4081795909"/>
              </p:ext>
            </p:extLst>
          </p:nvPr>
        </p:nvGraphicFramePr>
        <p:xfrm>
          <a:off x="1295399" y="3059244"/>
          <a:ext cx="9601197" cy="365760"/>
        </p:xfrm>
        <a:graphic>
          <a:graphicData uri="http://schemas.openxmlformats.org/drawingml/2006/table">
            <a:tbl>
              <a:tblPr firstRow="1" bandRow="1">
                <a:tableStyleId>{5C22544A-7EE6-4342-B048-85BDC9FD1C3A}</a:tableStyleId>
              </a:tblPr>
              <a:tblGrid>
                <a:gridCol w="3200399">
                  <a:extLst>
                    <a:ext uri="{9D8B030D-6E8A-4147-A177-3AD203B41FA5}">
                      <a16:colId xmlns:a16="http://schemas.microsoft.com/office/drawing/2014/main" val="1473406646"/>
                    </a:ext>
                  </a:extLst>
                </a:gridCol>
                <a:gridCol w="3200399">
                  <a:extLst>
                    <a:ext uri="{9D8B030D-6E8A-4147-A177-3AD203B41FA5}">
                      <a16:colId xmlns:a16="http://schemas.microsoft.com/office/drawing/2014/main" val="400519209"/>
                    </a:ext>
                  </a:extLst>
                </a:gridCol>
                <a:gridCol w="3200399">
                  <a:extLst>
                    <a:ext uri="{9D8B030D-6E8A-4147-A177-3AD203B41FA5}">
                      <a16:colId xmlns:a16="http://schemas.microsoft.com/office/drawing/2014/main" val="925731780"/>
                    </a:ext>
                  </a:extLst>
                </a:gridCol>
              </a:tblGrid>
              <a:tr h="212594">
                <a:tc>
                  <a:txBody>
                    <a:bodyPr/>
                    <a:lstStyle/>
                    <a:p>
                      <a:r>
                        <a:rPr lang="nl-NL" dirty="0">
                          <a:solidFill>
                            <a:schemeClr val="tx1"/>
                          </a:solidFill>
                        </a:rPr>
                        <a:t>Uiterste</a:t>
                      </a:r>
                    </a:p>
                  </a:txBody>
                  <a:tcPr>
                    <a:noFill/>
                  </a:tcPr>
                </a:tc>
                <a:tc>
                  <a:txBody>
                    <a:bodyPr/>
                    <a:lstStyle/>
                    <a:p>
                      <a:r>
                        <a:rPr lang="nl-NL" dirty="0">
                          <a:solidFill>
                            <a:schemeClr val="tx1"/>
                          </a:solidFill>
                        </a:rPr>
                        <a:t>Deugd</a:t>
                      </a:r>
                    </a:p>
                  </a:txBody>
                  <a:tcPr>
                    <a:noFill/>
                  </a:tcPr>
                </a:tc>
                <a:tc>
                  <a:txBody>
                    <a:bodyPr/>
                    <a:lstStyle/>
                    <a:p>
                      <a:r>
                        <a:rPr lang="nl-NL" dirty="0">
                          <a:solidFill>
                            <a:schemeClr val="tx1"/>
                          </a:solidFill>
                        </a:rPr>
                        <a:t>Uiterste</a:t>
                      </a:r>
                    </a:p>
                  </a:txBody>
                  <a:tcPr>
                    <a:noFill/>
                  </a:tcPr>
                </a:tc>
                <a:extLst>
                  <a:ext uri="{0D108BD9-81ED-4DB2-BD59-A6C34878D82A}">
                    <a16:rowId xmlns:a16="http://schemas.microsoft.com/office/drawing/2014/main" val="2965294237"/>
                  </a:ext>
                </a:extLst>
              </a:tr>
            </a:tbl>
          </a:graphicData>
        </a:graphic>
      </p:graphicFrame>
      <p:pic>
        <p:nvPicPr>
          <p:cNvPr id="3" name="Audio Recording 28 jun. 2021 15:11:14" descr="Audio Recording 28 jun. 2021 15:11:14">
            <a:hlinkClick r:id="" action="ppaction://media"/>
            <a:extLst>
              <a:ext uri="{FF2B5EF4-FFF2-40B4-BE49-F238E27FC236}">
                <a16:creationId xmlns:a16="http://schemas.microsoft.com/office/drawing/2014/main" id="{2878FF81-2A7C-4A4B-B88C-F6B2907992C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8999" y="989379"/>
            <a:ext cx="812800" cy="812800"/>
          </a:xfrm>
          <a:prstGeom prst="rect">
            <a:avLst/>
          </a:prstGeom>
        </p:spPr>
      </p:pic>
    </p:spTree>
    <p:extLst>
      <p:ext uri="{BB962C8B-B14F-4D97-AF65-F5344CB8AC3E}">
        <p14:creationId xmlns:p14="http://schemas.microsoft.com/office/powerpoint/2010/main" val="247195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7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Diepblauw">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rganisch">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sch">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33</TotalTime>
  <Words>622</Words>
  <Application>Microsoft Macintosh PowerPoint</Application>
  <PresentationFormat>Breedbeeld</PresentationFormat>
  <Paragraphs>108</Paragraphs>
  <Slides>17</Slides>
  <Notes>0</Notes>
  <HiddenSlides>0</HiddenSlides>
  <MMClips>15</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Garamond</vt:lpstr>
      <vt:lpstr>Wingdings</vt:lpstr>
      <vt:lpstr>Organisch</vt:lpstr>
      <vt:lpstr>Deugdethiek</vt:lpstr>
      <vt:lpstr>Verwachtingen</vt:lpstr>
      <vt:lpstr>Planning</vt:lpstr>
      <vt:lpstr>Leerdoelen</vt:lpstr>
      <vt:lpstr>Inleiding ethiek</vt:lpstr>
      <vt:lpstr>Dilemma’s </vt:lpstr>
      <vt:lpstr>PowerPoint-presentatie</vt:lpstr>
      <vt:lpstr>Deugdethiek</vt:lpstr>
      <vt:lpstr>Voorbeelden van deugden</vt:lpstr>
      <vt:lpstr>Filmpje</vt:lpstr>
      <vt:lpstr>Positieve karaktereigenschap</vt:lpstr>
      <vt:lpstr>Eudaimonia</vt:lpstr>
      <vt:lpstr>Een deugd moet passen bij de rol</vt:lpstr>
      <vt:lpstr>Poieses en praxis</vt:lpstr>
      <vt:lpstr>Relatie deugdethiek en beroepsethiek</vt:lpstr>
      <vt:lpstr>Herhaling leerdoelen</vt:lpstr>
      <vt:lpstr>Bezig met de opdrachten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Deugdethiek</dc:title>
  <dc:creator>lieke bokma</dc:creator>
  <cp:lastModifiedBy>lieke bokma</cp:lastModifiedBy>
  <cp:revision>4</cp:revision>
  <dcterms:created xsi:type="dcterms:W3CDTF">2021-06-28T13:06:00Z</dcterms:created>
  <dcterms:modified xsi:type="dcterms:W3CDTF">2021-06-28T13:39:09Z</dcterms:modified>
</cp:coreProperties>
</file>